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23" r:id="rId2"/>
    <p:sldId id="350" r:id="rId3"/>
    <p:sldId id="309" r:id="rId4"/>
    <p:sldId id="328" r:id="rId5"/>
    <p:sldId id="310" r:id="rId6"/>
    <p:sldId id="344" r:id="rId7"/>
    <p:sldId id="345" r:id="rId8"/>
    <p:sldId id="346" r:id="rId9"/>
    <p:sldId id="320" r:id="rId10"/>
    <p:sldId id="343" r:id="rId11"/>
    <p:sldId id="334" r:id="rId12"/>
    <p:sldId id="335" r:id="rId13"/>
    <p:sldId id="336" r:id="rId14"/>
    <p:sldId id="347" r:id="rId15"/>
    <p:sldId id="337" r:id="rId16"/>
    <p:sldId id="348" r:id="rId17"/>
    <p:sldId id="349" r:id="rId18"/>
    <p:sldId id="338" r:id="rId19"/>
    <p:sldId id="339" r:id="rId20"/>
    <p:sldId id="31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2" d="100"/>
          <a:sy n="102" d="100"/>
        </p:scale>
        <p:origin x="344"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1B37B-1F39-4554-99CD-350CABDF2B23}" type="datetimeFigureOut">
              <a:rPr lang="en-US" smtClean="0"/>
              <a:t>8/24/2020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74E13-11F1-4F80-99EA-C90D6F3A6EC8}" type="slidenum">
              <a:rPr lang="en-US" smtClean="0"/>
              <a:t>‹#›</a:t>
            </a:fld>
            <a:endParaRPr lang="en-US"/>
          </a:p>
        </p:txBody>
      </p:sp>
    </p:spTree>
    <p:extLst>
      <p:ext uri="{BB962C8B-B14F-4D97-AF65-F5344CB8AC3E}">
        <p14:creationId xmlns:p14="http://schemas.microsoft.com/office/powerpoint/2010/main" val="402772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58363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123288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92605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5769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53C218-5241-4981-9EBC-9EAD86E5388E}" type="datetimeFigureOut">
              <a:rPr lang="en-US" smtClean="0"/>
              <a:t>8/24/2020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721357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53C218-5241-4981-9EBC-9EAD86E5388E}" type="datetimeFigureOut">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99518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3C218-5241-4981-9EBC-9EAD86E5388E}" type="datetimeFigureOut">
              <a:rPr lang="en-US" smtClean="0"/>
              <a:t>8/24/2020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30599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53C218-5241-4981-9EBC-9EAD86E5388E}" type="datetimeFigureOut">
              <a:rPr lang="en-US" smtClean="0"/>
              <a:t>8/24/2020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54019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C218-5241-4981-9EBC-9EAD86E5388E}" type="datetimeFigureOut">
              <a:rPr lang="en-US" smtClean="0"/>
              <a:t>8/24/2020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87333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428766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8/24/2020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15743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3C218-5241-4981-9EBC-9EAD86E5388E}" type="datetimeFigureOut">
              <a:rPr lang="en-US" smtClean="0"/>
              <a:t>8/24/2020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CA6EB-0471-4427-BF51-F4615611A94B}" type="slidenum">
              <a:rPr lang="en-US" smtClean="0"/>
              <a:t>‹#›</a:t>
            </a:fld>
            <a:endParaRPr lang="en-US"/>
          </a:p>
        </p:txBody>
      </p:sp>
    </p:spTree>
    <p:extLst>
      <p:ext uri="{BB962C8B-B14F-4D97-AF65-F5344CB8AC3E}">
        <p14:creationId xmlns:p14="http://schemas.microsoft.com/office/powerpoint/2010/main" val="422719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hyperlink" Target="https://doi.org/10.1371/journal.pbio.1002533" TargetMode="External"/><Relationship Id="rId5" Type="http://schemas.openxmlformats.org/officeDocument/2006/relationships/image" Target="../media/image13.gif"/><Relationship Id="rId4" Type="http://schemas.openxmlformats.org/officeDocument/2006/relationships/hyperlink" Target="https://doi.org/10.1016/j.pt.2019.07.01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academic.oup.com/bioinformatics/issue/36/Supplement_1" TargetMode="Externa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s://doi.org/10.1093/bioinformatics/btaa441"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doi.org/10.1093/bioinformatics/btaa441" TargetMode="Externa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093/bioinformatics/btaa440" TargetMode="Externa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doi.org/10.1093/bioinformatics/btaa440"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doi.org/10.1093/bioinformatics/btaa454"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hyperlink" Target="https://www.ncbi.nlm.nih.gov/grc/human" TargetMode="External"/><Relationship Id="rId2" Type="http://schemas.openxmlformats.org/officeDocument/2006/relationships/image" Target="../media/image9.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hyperlink" Target="https://dx.doi.org/10.1101/gr.213611.116"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
            </a:r>
            <a:br>
              <a:rPr lang="en-GB" dirty="0" smtClean="0"/>
            </a:br>
            <a:r>
              <a:rPr lang="en-GB" dirty="0" smtClean="0"/>
              <a:t>Meeting </a:t>
            </a:r>
            <a:r>
              <a:rPr lang="x-none" dirty="0" smtClean="0"/>
              <a:t>#</a:t>
            </a:r>
            <a:r>
              <a:rPr lang="en-GB" dirty="0" smtClean="0"/>
              <a:t>5 </a:t>
            </a:r>
            <a:br>
              <a:rPr lang="en-GB" dirty="0" smtClean="0"/>
            </a:br>
            <a:endParaRPr lang="en-US" dirty="0"/>
          </a:p>
        </p:txBody>
      </p:sp>
      <p:sp>
        <p:nvSpPr>
          <p:cNvPr id="3" name="Subtitle 2"/>
          <p:cNvSpPr>
            <a:spLocks noGrp="1"/>
          </p:cNvSpPr>
          <p:nvPr>
            <p:ph type="subTitle" idx="1"/>
          </p:nvPr>
        </p:nvSpPr>
        <p:spPr/>
        <p:txBody>
          <a:bodyPr>
            <a:normAutofit/>
          </a:bodyPr>
          <a:lstStyle/>
          <a:p>
            <a:pPr marL="342900" indent="-342900">
              <a:buFontTx/>
              <a:buChar char="-"/>
            </a:pPr>
            <a:r>
              <a:rPr lang="en-GB" dirty="0" smtClean="0"/>
              <a:t>Genome assembly </a:t>
            </a:r>
            <a:r>
              <a:rPr lang="en-SE" dirty="0" smtClean="0"/>
              <a:t>(applications)</a:t>
            </a:r>
          </a:p>
          <a:p>
            <a:pPr marL="342900" indent="-342900">
              <a:buFontTx/>
              <a:buChar char="-"/>
            </a:pPr>
            <a:r>
              <a:rPr lang="en-SE" dirty="0" smtClean="0"/>
              <a:t>Genome annotation</a:t>
            </a:r>
          </a:p>
          <a:p>
            <a:pPr marL="342900" indent="-342900">
              <a:buFontTx/>
              <a:buChar char="-"/>
            </a:pPr>
            <a:r>
              <a:rPr lang="en-SE" dirty="0" smtClean="0"/>
              <a:t>Alignment</a:t>
            </a:r>
            <a:endParaRPr lang="en-US" dirty="0" smtClean="0"/>
          </a:p>
        </p:txBody>
      </p:sp>
    </p:spTree>
    <p:extLst>
      <p:ext uri="{BB962C8B-B14F-4D97-AF65-F5344CB8AC3E}">
        <p14:creationId xmlns:p14="http://schemas.microsoft.com/office/powerpoint/2010/main" val="151579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8673" y="208107"/>
            <a:ext cx="10328564" cy="540039"/>
          </a:xfrm>
        </p:spPr>
        <p:txBody>
          <a:bodyPr>
            <a:normAutofit fontScale="90000"/>
          </a:bodyPr>
          <a:lstStyle/>
          <a:p>
            <a:r>
              <a:rPr lang="en-GB" dirty="0" smtClean="0"/>
              <a:t>The human microbiome</a:t>
            </a:r>
            <a:endParaRPr lang="en-US" dirty="0"/>
          </a:p>
        </p:txBody>
      </p:sp>
      <p:pic>
        <p:nvPicPr>
          <p:cNvPr id="2050" name="Picture 2" descr="Bacterium | definition of bacterium by Medical dictiona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00" y="1252249"/>
            <a:ext cx="3538973" cy="40834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75646" y="5491785"/>
            <a:ext cx="4056209" cy="415498"/>
          </a:xfrm>
          <a:prstGeom prst="rect">
            <a:avLst/>
          </a:prstGeom>
        </p:spPr>
        <p:txBody>
          <a:bodyPr wrap="square">
            <a:spAutoFit/>
          </a:bodyPr>
          <a:lstStyle/>
          <a:p>
            <a:r>
              <a:rPr lang="en-GB" sz="1050" dirty="0">
                <a:solidFill>
                  <a:srgbClr val="404040"/>
                </a:solidFill>
                <a:latin typeface="Arial" panose="020B0604020202020204" pitchFamily="34" charset="0"/>
              </a:rPr>
              <a:t>Bacterial structure and morphology. From Hart and Shears, 1997.</a:t>
            </a:r>
            <a:endParaRPr lang="en-US" sz="1050" dirty="0"/>
          </a:p>
        </p:txBody>
      </p:sp>
      <p:pic>
        <p:nvPicPr>
          <p:cNvPr id="6" name="Picture 5"/>
          <p:cNvPicPr>
            <a:picLocks noChangeAspect="1"/>
          </p:cNvPicPr>
          <p:nvPr/>
        </p:nvPicPr>
        <p:blipFill>
          <a:blip r:embed="rId3"/>
          <a:stretch>
            <a:fillRect/>
          </a:stretch>
        </p:blipFill>
        <p:spPr>
          <a:xfrm>
            <a:off x="8915121" y="1252249"/>
            <a:ext cx="3039474" cy="3860078"/>
          </a:xfrm>
          <a:prstGeom prst="rect">
            <a:avLst/>
          </a:prstGeom>
        </p:spPr>
      </p:pic>
      <p:sp>
        <p:nvSpPr>
          <p:cNvPr id="7" name="Rectangle 6"/>
          <p:cNvSpPr/>
          <p:nvPr/>
        </p:nvSpPr>
        <p:spPr>
          <a:xfrm>
            <a:off x="9249602" y="5197179"/>
            <a:ext cx="2855269" cy="276999"/>
          </a:xfrm>
          <a:prstGeom prst="rect">
            <a:avLst/>
          </a:prstGeom>
        </p:spPr>
        <p:txBody>
          <a:bodyPr wrap="none">
            <a:spAutoFit/>
          </a:bodyPr>
          <a:lstStyle/>
          <a:p>
            <a:r>
              <a:rPr lang="en-US" sz="1200" dirty="0">
                <a:solidFill>
                  <a:srgbClr val="0C7DBB"/>
                </a:solidFill>
                <a:latin typeface="NexusSans"/>
                <a:hlinkClick r:id="rId4" tooltip="Persistent link using digital object identifier"/>
              </a:rPr>
              <a:t>https://doi.org/10.1016/j.pt.2019.07.015</a:t>
            </a:r>
            <a:endParaRPr lang="en-US" sz="1200" dirty="0"/>
          </a:p>
        </p:txBody>
      </p:sp>
      <p:pic>
        <p:nvPicPr>
          <p:cNvPr id="2052" name="Picture 4" descr="Click to expan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94560" y="1179133"/>
            <a:ext cx="3106873" cy="444282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841309" y="5645673"/>
            <a:ext cx="3960443" cy="523220"/>
          </a:xfrm>
          <a:prstGeom prst="rect">
            <a:avLst/>
          </a:prstGeom>
          <a:noFill/>
        </p:spPr>
        <p:txBody>
          <a:bodyPr wrap="none" rtlCol="0">
            <a:spAutoFit/>
          </a:bodyPr>
          <a:lstStyle/>
          <a:p>
            <a:r>
              <a:rPr lang="en-SE" sz="1400" dirty="0" smtClean="0"/>
              <a:t>The revised ratio of human cells versus bacterial 1:1</a:t>
            </a:r>
          </a:p>
          <a:p>
            <a:r>
              <a:rPr lang="en-US" sz="1400" dirty="0">
                <a:hlinkClick r:id="rId6"/>
              </a:rPr>
              <a:t>https://</a:t>
            </a:r>
            <a:r>
              <a:rPr lang="en-US" sz="1400" dirty="0" smtClean="0">
                <a:hlinkClick r:id="rId6"/>
              </a:rPr>
              <a:t>doi.org/10.1371/journal.pbio.1002533</a:t>
            </a:r>
            <a:r>
              <a:rPr lang="en-SE" sz="1400" dirty="0" smtClean="0"/>
              <a:t> </a:t>
            </a:r>
            <a:endParaRPr lang="en-US" sz="1400" dirty="0"/>
          </a:p>
        </p:txBody>
      </p:sp>
    </p:spTree>
    <p:extLst>
      <p:ext uri="{BB962C8B-B14F-4D97-AF65-F5344CB8AC3E}">
        <p14:creationId xmlns:p14="http://schemas.microsoft.com/office/powerpoint/2010/main" val="26665666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49" y="1069676"/>
            <a:ext cx="7643124" cy="5394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40256" y="250968"/>
            <a:ext cx="5871607" cy="369332"/>
          </a:xfrm>
          <a:prstGeom prst="rect">
            <a:avLst/>
          </a:prstGeom>
        </p:spPr>
        <p:txBody>
          <a:bodyPr wrap="none">
            <a:spAutoFit/>
          </a:bodyPr>
          <a:lstStyle/>
          <a:p>
            <a:r>
              <a:rPr lang="en-US" b="1" dirty="0" smtClean="0"/>
              <a:t>The </a:t>
            </a:r>
            <a:r>
              <a:rPr lang="en-US" b="1" dirty="0"/>
              <a:t>unified sequence catalog of the human gut </a:t>
            </a:r>
            <a:r>
              <a:rPr lang="en-US" b="1" dirty="0" err="1"/>
              <a:t>microbiome</a:t>
            </a:r>
            <a:endParaRPr lang="en-US" b="1" dirty="0"/>
          </a:p>
        </p:txBody>
      </p:sp>
      <p:sp>
        <p:nvSpPr>
          <p:cNvPr id="3" name="Rectangle 2"/>
          <p:cNvSpPr/>
          <p:nvPr/>
        </p:nvSpPr>
        <p:spPr>
          <a:xfrm>
            <a:off x="8376249" y="1193198"/>
            <a:ext cx="3312543" cy="5478423"/>
          </a:xfrm>
          <a:prstGeom prst="rect">
            <a:avLst/>
          </a:prstGeom>
        </p:spPr>
        <p:txBody>
          <a:bodyPr wrap="square">
            <a:spAutoFit/>
          </a:bodyPr>
          <a:lstStyle/>
          <a:p>
            <a:r>
              <a:rPr lang="en-US" sz="1400" b="1" dirty="0"/>
              <a:t>a,</a:t>
            </a:r>
            <a:r>
              <a:rPr lang="en-US" sz="1400" dirty="0"/>
              <a:t> Number of gut genomes for each study set used to generate the sequence catalogs, colored according to whether they represent isolate genomes or </a:t>
            </a:r>
            <a:r>
              <a:rPr lang="en-US" sz="1400" dirty="0" err="1" smtClean="0"/>
              <a:t>metagenome</a:t>
            </a:r>
            <a:r>
              <a:rPr lang="en-US" sz="1400" dirty="0" smtClean="0"/>
              <a:t>-assembled genomes (</a:t>
            </a:r>
            <a:r>
              <a:rPr lang="en-US" sz="1400" b="1" dirty="0" smtClean="0"/>
              <a:t>MAG</a:t>
            </a:r>
            <a:r>
              <a:rPr lang="en-US" sz="1400" dirty="0" smtClean="0"/>
              <a:t>)s</a:t>
            </a:r>
            <a:r>
              <a:rPr lang="en-US" sz="1400" dirty="0"/>
              <a:t>. </a:t>
            </a:r>
            <a:r>
              <a:rPr lang="en-US" sz="1400" b="1" dirty="0"/>
              <a:t>b,</a:t>
            </a:r>
            <a:r>
              <a:rPr lang="en-US" sz="1400" dirty="0"/>
              <a:t> Geographic distribution of the number of genomes retrieved per country. </a:t>
            </a:r>
            <a:endParaRPr lang="en-US" sz="1400" dirty="0" smtClean="0"/>
          </a:p>
          <a:p>
            <a:r>
              <a:rPr lang="en-US" sz="1400" b="1" dirty="0" smtClean="0"/>
              <a:t>c</a:t>
            </a:r>
            <a:r>
              <a:rPr lang="en-US" sz="1400" b="1" dirty="0"/>
              <a:t>,</a:t>
            </a:r>
            <a:r>
              <a:rPr lang="en-US" sz="1400" dirty="0"/>
              <a:t> Overview of the methods used to generate the genome (UHGG, Unified Human Gastrointestinal Genome) and protein sequence (UHGP) catalogs. Genomes retrieved from public datasets first underwent quality control by </a:t>
            </a:r>
            <a:r>
              <a:rPr lang="en-US" sz="1400" dirty="0" err="1"/>
              <a:t>CheckM</a:t>
            </a:r>
            <a:r>
              <a:rPr lang="en-US" sz="1400" dirty="0"/>
              <a:t>. Filtered genomes were clustered at an estimated species level (95% ANI), and their </a:t>
            </a:r>
            <a:r>
              <a:rPr lang="en-US" sz="1400" dirty="0" err="1"/>
              <a:t>intraspecies</a:t>
            </a:r>
            <a:r>
              <a:rPr lang="en-US" sz="1400" dirty="0"/>
              <a:t> diversity was assessed (genes from </a:t>
            </a:r>
            <a:r>
              <a:rPr lang="en-US" sz="1400" dirty="0" smtClean="0"/>
              <a:t>conspecific </a:t>
            </a:r>
            <a:r>
              <a:rPr lang="en-US" sz="1400" dirty="0"/>
              <a:t>genomes were clustered at 90% protein identity). In parallel, a </a:t>
            </a:r>
            <a:r>
              <a:rPr lang="en-US" sz="1400" dirty="0" err="1"/>
              <a:t>nonredundant</a:t>
            </a:r>
            <a:r>
              <a:rPr lang="en-US" sz="1400" dirty="0"/>
              <a:t> protein catalog was generated from all coding sequences of the 286,997 genomes at 100% (UHGP-100, n = 170,602,708), 95% (UHGP-95, n = 20,239,340), 90% (UHGP-90, n = 13,907,849) and 50% (UHGP-50, n = 4,735,546) protein identity.</a:t>
            </a:r>
          </a:p>
        </p:txBody>
      </p:sp>
      <p:sp>
        <p:nvSpPr>
          <p:cNvPr id="4" name="Rectangle 3"/>
          <p:cNvSpPr/>
          <p:nvPr/>
        </p:nvSpPr>
        <p:spPr>
          <a:xfrm>
            <a:off x="2850601" y="3696894"/>
            <a:ext cx="3912568"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i="1" dirty="0" smtClean="0"/>
              <a:t>4,644 inferred prokaryotic species</a:t>
            </a:r>
          </a:p>
          <a:p>
            <a:r>
              <a:rPr lang="en-US" sz="1400" i="1" dirty="0" smtClean="0"/>
              <a:t>573 high quality genomes</a:t>
            </a:r>
          </a:p>
          <a:p>
            <a:r>
              <a:rPr lang="en-US" sz="1400" i="1" dirty="0"/>
              <a:t>6</a:t>
            </a:r>
            <a:r>
              <a:rPr lang="en-US" sz="1400" i="1" dirty="0" smtClean="0"/>
              <a:t>0% could not be assigned to existing species</a:t>
            </a:r>
          </a:p>
          <a:p>
            <a:r>
              <a:rPr lang="en-US" sz="1400" b="1" i="1" dirty="0" smtClean="0"/>
              <a:t>71% lack cultured representative</a:t>
            </a:r>
            <a:endParaRPr lang="en-US" sz="1400" b="1" i="1" dirty="0"/>
          </a:p>
        </p:txBody>
      </p:sp>
    </p:spTree>
    <p:extLst>
      <p:ext uri="{BB962C8B-B14F-4D97-AF65-F5344CB8AC3E}">
        <p14:creationId xmlns:p14="http://schemas.microsoft.com/office/powerpoint/2010/main" val="25751138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3" y="660220"/>
            <a:ext cx="8661400" cy="608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6777" y="61009"/>
            <a:ext cx="6096000" cy="369332"/>
          </a:xfrm>
          <a:prstGeom prst="rect">
            <a:avLst/>
          </a:prstGeom>
        </p:spPr>
        <p:txBody>
          <a:bodyPr>
            <a:spAutoFit/>
          </a:bodyPr>
          <a:lstStyle/>
          <a:p>
            <a:r>
              <a:rPr lang="en-US" b="1" dirty="0" smtClean="0"/>
              <a:t>Uncultured </a:t>
            </a:r>
            <a:r>
              <a:rPr lang="en-US" b="1" dirty="0"/>
              <a:t>species are predominant among human gut phyla. </a:t>
            </a:r>
          </a:p>
        </p:txBody>
      </p:sp>
      <p:sp>
        <p:nvSpPr>
          <p:cNvPr id="3" name="Rectangle 2"/>
          <p:cNvSpPr/>
          <p:nvPr/>
        </p:nvSpPr>
        <p:spPr>
          <a:xfrm>
            <a:off x="8850702" y="858112"/>
            <a:ext cx="3160143" cy="5693866"/>
          </a:xfrm>
          <a:prstGeom prst="rect">
            <a:avLst/>
          </a:prstGeom>
        </p:spPr>
        <p:txBody>
          <a:bodyPr wrap="square">
            <a:spAutoFit/>
          </a:bodyPr>
          <a:lstStyle/>
          <a:p>
            <a:r>
              <a:rPr lang="en-US" sz="1400" b="1" dirty="0"/>
              <a:t>a,</a:t>
            </a:r>
            <a:r>
              <a:rPr lang="en-US" sz="1400" dirty="0"/>
              <a:t> Maximum-likelihood phylogenetic tree of the 4,616 bacterial species detected in the human gut. Clades are colored by the cultured status of species, with outer circles depicting the GTDB phylum annotation. Bar graphs in the outermost layer indicate the number of genomes from each species. The order </a:t>
            </a:r>
            <a:r>
              <a:rPr lang="en-US" sz="1400" dirty="0" err="1"/>
              <a:t>Comantemales</a:t>
            </a:r>
            <a:r>
              <a:rPr lang="en-US" sz="1400" dirty="0"/>
              <a:t> ord. </a:t>
            </a:r>
            <a:r>
              <a:rPr lang="en-US" sz="1400" dirty="0" err="1"/>
              <a:t>nov.</a:t>
            </a:r>
            <a:r>
              <a:rPr lang="en-US" sz="1400" dirty="0"/>
              <a:t> is highlighted with dark green branches. </a:t>
            </a:r>
            <a:endParaRPr lang="en-US" sz="1400" dirty="0" smtClean="0"/>
          </a:p>
          <a:p>
            <a:r>
              <a:rPr lang="en-US" sz="1400" b="1" dirty="0" smtClean="0"/>
              <a:t>b</a:t>
            </a:r>
            <a:r>
              <a:rPr lang="en-US" sz="1400" b="1" dirty="0"/>
              <a:t>,</a:t>
            </a:r>
            <a:r>
              <a:rPr lang="en-US" sz="1400" dirty="0"/>
              <a:t> Proportion of species within the 25 prokaryotic phyla detected according to cultured status. Numbers in parentheses represent the total number of species in the corresponding phylum. </a:t>
            </a:r>
            <a:endParaRPr lang="en-US" sz="1400" dirty="0" smtClean="0"/>
          </a:p>
          <a:p>
            <a:r>
              <a:rPr lang="en-US" sz="1400" b="1" dirty="0" smtClean="0"/>
              <a:t>c</a:t>
            </a:r>
            <a:r>
              <a:rPr lang="en-US" sz="1400" b="1" dirty="0"/>
              <a:t>,</a:t>
            </a:r>
            <a:r>
              <a:rPr lang="en-US" sz="1400" dirty="0"/>
              <a:t> Phylogenetic tree of species belonging to the order </a:t>
            </a:r>
            <a:r>
              <a:rPr lang="en-US" sz="1400" dirty="0" err="1"/>
              <a:t>Comantemales</a:t>
            </a:r>
            <a:r>
              <a:rPr lang="en-US" sz="1400" dirty="0"/>
              <a:t> ord. </a:t>
            </a:r>
            <a:r>
              <a:rPr lang="en-US" sz="1400" dirty="0" err="1"/>
              <a:t>nov.</a:t>
            </a:r>
            <a:r>
              <a:rPr lang="en-US" sz="1400" dirty="0"/>
              <a:t> (phylum </a:t>
            </a:r>
            <a:r>
              <a:rPr lang="en-US" sz="1400" dirty="0" err="1"/>
              <a:t>Firmicutes</a:t>
            </a:r>
            <a:r>
              <a:rPr lang="en-US" sz="1400" dirty="0"/>
              <a:t> A), the largest phylogenetic group exclusively represented by uncultured species. The geographic distribution of each species and the number of genomes recovered are represented below the tree. The species previously classified as </a:t>
            </a:r>
            <a:r>
              <a:rPr lang="en-US" sz="1400" dirty="0" err="1"/>
              <a:t>Candidatus</a:t>
            </a:r>
            <a:r>
              <a:rPr lang="en-US" sz="1400" dirty="0"/>
              <a:t> ‘</a:t>
            </a:r>
            <a:r>
              <a:rPr lang="en-US" sz="1400" dirty="0" err="1"/>
              <a:t>Borkfalki</a:t>
            </a:r>
            <a:r>
              <a:rPr lang="en-US" sz="1400" dirty="0"/>
              <a:t> </a:t>
            </a:r>
            <a:r>
              <a:rPr lang="en-US" sz="1400" dirty="0" err="1"/>
              <a:t>ceftriaxensis</a:t>
            </a:r>
            <a:r>
              <a:rPr lang="en-US" sz="1400" dirty="0"/>
              <a:t>’ is indicated with an asterisk.</a:t>
            </a:r>
          </a:p>
        </p:txBody>
      </p:sp>
    </p:spTree>
    <p:extLst>
      <p:ext uri="{BB962C8B-B14F-4D97-AF65-F5344CB8AC3E}">
        <p14:creationId xmlns:p14="http://schemas.microsoft.com/office/powerpoint/2010/main" val="26423568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from ISBM 2020</a:t>
            </a:r>
            <a:endParaRPr lang="en-US" dirty="0"/>
          </a:p>
        </p:txBody>
      </p:sp>
      <p:sp>
        <p:nvSpPr>
          <p:cNvPr id="3" name="Text Placeholder 2"/>
          <p:cNvSpPr>
            <a:spLocks noGrp="1"/>
          </p:cNvSpPr>
          <p:nvPr>
            <p:ph type="body" idx="1"/>
          </p:nvPr>
        </p:nvSpPr>
        <p:spPr/>
        <p:txBody>
          <a:bodyPr/>
          <a:lstStyle/>
          <a:p>
            <a:r>
              <a:rPr lang="en-US" dirty="0"/>
              <a:t>the 28th Annual Conference on Intelligent Systems for  Molecular Biology, July 13–16, 2020</a:t>
            </a:r>
          </a:p>
        </p:txBody>
      </p:sp>
      <p:sp>
        <p:nvSpPr>
          <p:cNvPr id="4" name="Rectangle 3"/>
          <p:cNvSpPr/>
          <p:nvPr/>
        </p:nvSpPr>
        <p:spPr>
          <a:xfrm>
            <a:off x="831850" y="5385572"/>
            <a:ext cx="6782844" cy="369332"/>
          </a:xfrm>
          <a:prstGeom prst="rect">
            <a:avLst/>
          </a:prstGeom>
        </p:spPr>
        <p:txBody>
          <a:bodyPr wrap="square">
            <a:spAutoFit/>
          </a:bodyPr>
          <a:lstStyle/>
          <a:p>
            <a:r>
              <a:rPr lang="en-US" dirty="0">
                <a:hlinkClick r:id="rId2"/>
              </a:rPr>
              <a:t>https://academic.oup.com/bioinformatics/issue/36/Supplement_1</a:t>
            </a:r>
            <a:endParaRPr lang="en-US" dirty="0"/>
          </a:p>
        </p:txBody>
      </p:sp>
    </p:spTree>
    <p:extLst>
      <p:ext uri="{BB962C8B-B14F-4D97-AF65-F5344CB8AC3E}">
        <p14:creationId xmlns:p14="http://schemas.microsoft.com/office/powerpoint/2010/main" val="3117953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696" y="806884"/>
            <a:ext cx="9884434" cy="368270"/>
          </a:xfrm>
        </p:spPr>
        <p:txBody>
          <a:bodyPr>
            <a:noAutofit/>
          </a:bodyPr>
          <a:lstStyle/>
          <a:p>
            <a:r>
              <a:rPr lang="en-US" sz="2000" b="1" dirty="0" smtClean="0"/>
              <a:t>metagenomics </a:t>
            </a:r>
            <a:r>
              <a:rPr lang="en-US" sz="2000" b="1" dirty="0"/>
              <a:t>binning </a:t>
            </a:r>
          </a:p>
        </p:txBody>
      </p:sp>
      <p:cxnSp>
        <p:nvCxnSpPr>
          <p:cNvPr id="6" name="Straight Connector 5"/>
          <p:cNvCxnSpPr/>
          <p:nvPr/>
        </p:nvCxnSpPr>
        <p:spPr>
          <a:xfrm>
            <a:off x="870559" y="1885167"/>
            <a:ext cx="1603331"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8" name="Straight Connector 7"/>
          <p:cNvCxnSpPr/>
          <p:nvPr/>
        </p:nvCxnSpPr>
        <p:spPr>
          <a:xfrm>
            <a:off x="2645080" y="1885167"/>
            <a:ext cx="160333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p:nvCxnSpPr>
        <p:spPr>
          <a:xfrm>
            <a:off x="4430039" y="1885167"/>
            <a:ext cx="1603331"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0" name="Straight Connector 9"/>
          <p:cNvCxnSpPr/>
          <p:nvPr/>
        </p:nvCxnSpPr>
        <p:spPr>
          <a:xfrm>
            <a:off x="6204560" y="1885167"/>
            <a:ext cx="1603331"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1" name="Straight Connector 10"/>
          <p:cNvCxnSpPr/>
          <p:nvPr/>
        </p:nvCxnSpPr>
        <p:spPr>
          <a:xfrm>
            <a:off x="7949852" y="1885167"/>
            <a:ext cx="16033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2" name="Straight Connector 11"/>
          <p:cNvCxnSpPr/>
          <p:nvPr/>
        </p:nvCxnSpPr>
        <p:spPr>
          <a:xfrm>
            <a:off x="9724373" y="1885167"/>
            <a:ext cx="1603331" cy="0"/>
          </a:xfrm>
          <a:prstGeom prst="line">
            <a:avLst/>
          </a:prstGeom>
        </p:spPr>
        <p:style>
          <a:lnRef idx="3">
            <a:schemeClr val="accent6"/>
          </a:lnRef>
          <a:fillRef idx="0">
            <a:schemeClr val="accent6"/>
          </a:fillRef>
          <a:effectRef idx="2">
            <a:schemeClr val="accent6"/>
          </a:effectRef>
          <a:fontRef idx="minor">
            <a:schemeClr val="tx1"/>
          </a:fontRef>
        </p:style>
      </p:cxnSp>
      <p:sp>
        <p:nvSpPr>
          <p:cNvPr id="7" name="TextBox 6"/>
          <p:cNvSpPr txBox="1"/>
          <p:nvPr/>
        </p:nvSpPr>
        <p:spPr>
          <a:xfrm>
            <a:off x="448850" y="3058332"/>
            <a:ext cx="1975926" cy="307777"/>
          </a:xfrm>
          <a:prstGeom prst="rect">
            <a:avLst/>
          </a:prstGeom>
          <a:noFill/>
        </p:spPr>
        <p:txBody>
          <a:bodyPr wrap="none" rtlCol="0">
            <a:spAutoFit/>
          </a:bodyPr>
          <a:lstStyle/>
          <a:p>
            <a:r>
              <a:rPr lang="en-SE" sz="1400" i="1" dirty="0" smtClean="0"/>
              <a:t>Reference-based binning</a:t>
            </a:r>
            <a:endParaRPr lang="en-US" sz="1400" i="1" dirty="0"/>
          </a:p>
        </p:txBody>
      </p:sp>
      <p:cxnSp>
        <p:nvCxnSpPr>
          <p:cNvPr id="14" name="Straight Connector 13"/>
          <p:cNvCxnSpPr/>
          <p:nvPr/>
        </p:nvCxnSpPr>
        <p:spPr>
          <a:xfrm>
            <a:off x="1133790" y="2035480"/>
            <a:ext cx="989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286190" y="2187880"/>
            <a:ext cx="989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438590" y="2340280"/>
            <a:ext cx="989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810190" y="2035480"/>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1" name="Straight Connector 20"/>
          <p:cNvCxnSpPr/>
          <p:nvPr/>
        </p:nvCxnSpPr>
        <p:spPr>
          <a:xfrm>
            <a:off x="2962590" y="2187880"/>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2" name="Straight Connector 21"/>
          <p:cNvCxnSpPr/>
          <p:nvPr/>
        </p:nvCxnSpPr>
        <p:spPr>
          <a:xfrm>
            <a:off x="3114990" y="2340280"/>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23" name="Straight Connector 22"/>
          <p:cNvCxnSpPr/>
          <p:nvPr/>
        </p:nvCxnSpPr>
        <p:spPr>
          <a:xfrm>
            <a:off x="4643166" y="2035480"/>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4" name="Straight Connector 23"/>
          <p:cNvCxnSpPr/>
          <p:nvPr/>
        </p:nvCxnSpPr>
        <p:spPr>
          <a:xfrm>
            <a:off x="4795566" y="2187880"/>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5" name="Straight Connector 24"/>
          <p:cNvCxnSpPr/>
          <p:nvPr/>
        </p:nvCxnSpPr>
        <p:spPr>
          <a:xfrm>
            <a:off x="4947966" y="2340280"/>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26" name="Straight Connector 25"/>
          <p:cNvCxnSpPr/>
          <p:nvPr/>
        </p:nvCxnSpPr>
        <p:spPr>
          <a:xfrm>
            <a:off x="6655496" y="2035480"/>
            <a:ext cx="9895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a:xfrm>
            <a:off x="6807896" y="2187880"/>
            <a:ext cx="9895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8" name="Straight Connector 27"/>
          <p:cNvCxnSpPr/>
          <p:nvPr/>
        </p:nvCxnSpPr>
        <p:spPr>
          <a:xfrm>
            <a:off x="6960296" y="2340280"/>
            <a:ext cx="9895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9" name="Straight Connector 28"/>
          <p:cNvCxnSpPr/>
          <p:nvPr/>
        </p:nvCxnSpPr>
        <p:spPr>
          <a:xfrm>
            <a:off x="8258827" y="2035481"/>
            <a:ext cx="98955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30" name="Straight Connector 29"/>
          <p:cNvCxnSpPr/>
          <p:nvPr/>
        </p:nvCxnSpPr>
        <p:spPr>
          <a:xfrm>
            <a:off x="8411227" y="2187881"/>
            <a:ext cx="98955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31" name="Straight Connector 30"/>
          <p:cNvCxnSpPr/>
          <p:nvPr/>
        </p:nvCxnSpPr>
        <p:spPr>
          <a:xfrm>
            <a:off x="8563627" y="2340281"/>
            <a:ext cx="98955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32" name="Straight Connector 31"/>
          <p:cNvCxnSpPr/>
          <p:nvPr/>
        </p:nvCxnSpPr>
        <p:spPr>
          <a:xfrm>
            <a:off x="10033348" y="1974938"/>
            <a:ext cx="989556" cy="0"/>
          </a:xfrm>
          <a:prstGeom prst="line">
            <a:avLst/>
          </a:prstGeom>
        </p:spPr>
        <p:style>
          <a:lnRef idx="1">
            <a:schemeClr val="accent6"/>
          </a:lnRef>
          <a:fillRef idx="0">
            <a:schemeClr val="accent6"/>
          </a:fillRef>
          <a:effectRef idx="0">
            <a:schemeClr val="accent6"/>
          </a:effectRef>
          <a:fontRef idx="minor">
            <a:schemeClr val="tx1"/>
          </a:fontRef>
        </p:style>
      </p:cxnSp>
      <p:cxnSp>
        <p:nvCxnSpPr>
          <p:cNvPr id="35" name="Straight Connector 34"/>
          <p:cNvCxnSpPr/>
          <p:nvPr/>
        </p:nvCxnSpPr>
        <p:spPr>
          <a:xfrm>
            <a:off x="2885531" y="2413349"/>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6" name="Straight Connector 35"/>
          <p:cNvCxnSpPr/>
          <p:nvPr/>
        </p:nvCxnSpPr>
        <p:spPr>
          <a:xfrm>
            <a:off x="3037931" y="2565749"/>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37" name="Straight Connector 36"/>
          <p:cNvCxnSpPr/>
          <p:nvPr/>
        </p:nvCxnSpPr>
        <p:spPr>
          <a:xfrm>
            <a:off x="3190331" y="2718149"/>
            <a:ext cx="989556" cy="0"/>
          </a:xfrm>
          <a:prstGeom prst="line">
            <a:avLst/>
          </a:prstGeom>
        </p:spPr>
        <p:style>
          <a:lnRef idx="1">
            <a:schemeClr val="accent2"/>
          </a:lnRef>
          <a:fillRef idx="0">
            <a:schemeClr val="accent2"/>
          </a:fillRef>
          <a:effectRef idx="0">
            <a:schemeClr val="accent2"/>
          </a:effectRef>
          <a:fontRef idx="minor">
            <a:schemeClr val="tx1"/>
          </a:fontRef>
        </p:style>
      </p:cxnSp>
      <p:sp>
        <p:nvSpPr>
          <p:cNvPr id="15" name="Oval 14"/>
          <p:cNvSpPr/>
          <p:nvPr/>
        </p:nvSpPr>
        <p:spPr>
          <a:xfrm>
            <a:off x="1866562" y="1390389"/>
            <a:ext cx="409184" cy="40709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3085854" y="1386215"/>
            <a:ext cx="1047827" cy="40709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0" name="Oval 39"/>
          <p:cNvSpPr/>
          <p:nvPr/>
        </p:nvSpPr>
        <p:spPr>
          <a:xfrm>
            <a:off x="5375938" y="1582455"/>
            <a:ext cx="409184" cy="20354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1" name="Oval 40"/>
          <p:cNvSpPr/>
          <p:nvPr/>
        </p:nvSpPr>
        <p:spPr>
          <a:xfrm>
            <a:off x="7098082" y="1378907"/>
            <a:ext cx="409184" cy="407096"/>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2" name="Oval 41"/>
          <p:cNvSpPr/>
          <p:nvPr/>
        </p:nvSpPr>
        <p:spPr>
          <a:xfrm>
            <a:off x="8751425" y="1348638"/>
            <a:ext cx="409184" cy="407096"/>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3" name="Oval 42"/>
          <p:cNvSpPr/>
          <p:nvPr/>
        </p:nvSpPr>
        <p:spPr>
          <a:xfrm>
            <a:off x="9961661" y="1711004"/>
            <a:ext cx="1020011" cy="89459"/>
          </a:xfrm>
          <a:prstGeom prst="ellipse">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44" name="Straight Connector 43"/>
          <p:cNvCxnSpPr/>
          <p:nvPr/>
        </p:nvCxnSpPr>
        <p:spPr>
          <a:xfrm>
            <a:off x="4395194" y="3975970"/>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5" name="Straight Connector 44"/>
          <p:cNvCxnSpPr/>
          <p:nvPr/>
        </p:nvCxnSpPr>
        <p:spPr>
          <a:xfrm>
            <a:off x="3662605" y="3818352"/>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46" name="Straight Connector 45"/>
          <p:cNvCxnSpPr/>
          <p:nvPr/>
        </p:nvCxnSpPr>
        <p:spPr>
          <a:xfrm flipH="1">
            <a:off x="4197049" y="3807912"/>
            <a:ext cx="584364" cy="538622"/>
          </a:xfrm>
          <a:prstGeom prst="line">
            <a:avLst/>
          </a:prstGeom>
        </p:spPr>
        <p:style>
          <a:lnRef idx="1">
            <a:schemeClr val="accent3"/>
          </a:lnRef>
          <a:fillRef idx="0">
            <a:schemeClr val="accent3"/>
          </a:fillRef>
          <a:effectRef idx="0">
            <a:schemeClr val="accent3"/>
          </a:effectRef>
          <a:fontRef idx="minor">
            <a:schemeClr val="tx1"/>
          </a:fontRef>
        </p:style>
      </p:cxnSp>
      <p:cxnSp>
        <p:nvCxnSpPr>
          <p:cNvPr id="47" name="Straight Connector 46"/>
          <p:cNvCxnSpPr/>
          <p:nvPr/>
        </p:nvCxnSpPr>
        <p:spPr>
          <a:xfrm>
            <a:off x="5186605" y="3757808"/>
            <a:ext cx="874919" cy="436325"/>
          </a:xfrm>
          <a:prstGeom prst="line">
            <a:avLst/>
          </a:prstGeom>
        </p:spPr>
        <p:style>
          <a:lnRef idx="1">
            <a:schemeClr val="accent3"/>
          </a:lnRef>
          <a:fillRef idx="0">
            <a:schemeClr val="accent3"/>
          </a:fillRef>
          <a:effectRef idx="0">
            <a:schemeClr val="accent3"/>
          </a:effectRef>
          <a:fontRef idx="minor">
            <a:schemeClr val="tx1"/>
          </a:fontRef>
        </p:style>
      </p:cxnSp>
      <p:cxnSp>
        <p:nvCxnSpPr>
          <p:cNvPr id="54" name="Straight Connector 53"/>
          <p:cNvCxnSpPr/>
          <p:nvPr/>
        </p:nvCxnSpPr>
        <p:spPr>
          <a:xfrm>
            <a:off x="4827342" y="4128370"/>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55" name="Straight Connector 54"/>
          <p:cNvCxnSpPr/>
          <p:nvPr/>
        </p:nvCxnSpPr>
        <p:spPr>
          <a:xfrm>
            <a:off x="4501849" y="4196222"/>
            <a:ext cx="791043" cy="375778"/>
          </a:xfrm>
          <a:prstGeom prst="line">
            <a:avLst/>
          </a:prstGeom>
        </p:spPr>
        <p:style>
          <a:lnRef idx="1">
            <a:schemeClr val="accent3"/>
          </a:lnRef>
          <a:fillRef idx="0">
            <a:schemeClr val="accent3"/>
          </a:fillRef>
          <a:effectRef idx="0">
            <a:schemeClr val="accent3"/>
          </a:effectRef>
          <a:fontRef idx="minor">
            <a:schemeClr val="tx1"/>
          </a:fontRef>
        </p:style>
      </p:cxnSp>
      <p:cxnSp>
        <p:nvCxnSpPr>
          <p:cNvPr id="56" name="Straight Connector 55"/>
          <p:cNvCxnSpPr/>
          <p:nvPr/>
        </p:nvCxnSpPr>
        <p:spPr>
          <a:xfrm flipH="1">
            <a:off x="4663245" y="3908121"/>
            <a:ext cx="584364" cy="538622"/>
          </a:xfrm>
          <a:prstGeom prst="line">
            <a:avLst/>
          </a:prstGeom>
        </p:spPr>
        <p:style>
          <a:lnRef idx="1">
            <a:schemeClr val="accent3"/>
          </a:lnRef>
          <a:fillRef idx="0">
            <a:schemeClr val="accent3"/>
          </a:fillRef>
          <a:effectRef idx="0">
            <a:schemeClr val="accent3"/>
          </a:effectRef>
          <a:fontRef idx="minor">
            <a:schemeClr val="tx1"/>
          </a:fontRef>
        </p:style>
      </p:cxnSp>
      <p:cxnSp>
        <p:nvCxnSpPr>
          <p:cNvPr id="57" name="Straight Connector 56"/>
          <p:cNvCxnSpPr/>
          <p:nvPr/>
        </p:nvCxnSpPr>
        <p:spPr>
          <a:xfrm>
            <a:off x="5339005" y="3910208"/>
            <a:ext cx="874919" cy="436325"/>
          </a:xfrm>
          <a:prstGeom prst="line">
            <a:avLst/>
          </a:prstGeom>
        </p:spPr>
        <p:style>
          <a:lnRef idx="1">
            <a:schemeClr val="accent3"/>
          </a:lnRef>
          <a:fillRef idx="0">
            <a:schemeClr val="accent3"/>
          </a:fillRef>
          <a:effectRef idx="0">
            <a:schemeClr val="accent3"/>
          </a:effectRef>
          <a:fontRef idx="minor">
            <a:schemeClr val="tx1"/>
          </a:fontRef>
        </p:style>
      </p:cxnSp>
      <p:cxnSp>
        <p:nvCxnSpPr>
          <p:cNvPr id="59" name="Straight Connector 58"/>
          <p:cNvCxnSpPr/>
          <p:nvPr/>
        </p:nvCxnSpPr>
        <p:spPr>
          <a:xfrm>
            <a:off x="4837135" y="3694136"/>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0" name="Straight Connector 59"/>
          <p:cNvCxnSpPr/>
          <p:nvPr/>
        </p:nvCxnSpPr>
        <p:spPr>
          <a:xfrm>
            <a:off x="4104546" y="3536518"/>
            <a:ext cx="279165" cy="657615"/>
          </a:xfrm>
          <a:prstGeom prst="line">
            <a:avLst/>
          </a:prstGeom>
        </p:spPr>
        <p:style>
          <a:lnRef idx="1">
            <a:schemeClr val="accent3"/>
          </a:lnRef>
          <a:fillRef idx="0">
            <a:schemeClr val="accent3"/>
          </a:fillRef>
          <a:effectRef idx="0">
            <a:schemeClr val="accent3"/>
          </a:effectRef>
          <a:fontRef idx="minor">
            <a:schemeClr val="tx1"/>
          </a:fontRef>
        </p:style>
      </p:cxnSp>
      <p:cxnSp>
        <p:nvCxnSpPr>
          <p:cNvPr id="61" name="Straight Connector 60"/>
          <p:cNvCxnSpPr/>
          <p:nvPr/>
        </p:nvCxnSpPr>
        <p:spPr>
          <a:xfrm flipH="1">
            <a:off x="4638990" y="3526078"/>
            <a:ext cx="584364" cy="538622"/>
          </a:xfrm>
          <a:prstGeom prst="line">
            <a:avLst/>
          </a:prstGeom>
        </p:spPr>
        <p:style>
          <a:lnRef idx="1">
            <a:schemeClr val="accent3"/>
          </a:lnRef>
          <a:fillRef idx="0">
            <a:schemeClr val="accent3"/>
          </a:fillRef>
          <a:effectRef idx="0">
            <a:schemeClr val="accent3"/>
          </a:effectRef>
          <a:fontRef idx="minor">
            <a:schemeClr val="tx1"/>
          </a:fontRef>
        </p:style>
      </p:cxnSp>
      <p:cxnSp>
        <p:nvCxnSpPr>
          <p:cNvPr id="62" name="Straight Connector 61"/>
          <p:cNvCxnSpPr/>
          <p:nvPr/>
        </p:nvCxnSpPr>
        <p:spPr>
          <a:xfrm>
            <a:off x="5628546" y="3475974"/>
            <a:ext cx="874919" cy="436325"/>
          </a:xfrm>
          <a:prstGeom prst="line">
            <a:avLst/>
          </a:prstGeom>
        </p:spPr>
        <p:style>
          <a:lnRef idx="1">
            <a:schemeClr val="accent3"/>
          </a:lnRef>
          <a:fillRef idx="0">
            <a:schemeClr val="accent3"/>
          </a:fillRef>
          <a:effectRef idx="0">
            <a:schemeClr val="accent3"/>
          </a:effectRef>
          <a:fontRef idx="minor">
            <a:schemeClr val="tx1"/>
          </a:fontRef>
        </p:style>
      </p:cxnSp>
      <p:cxnSp>
        <p:nvCxnSpPr>
          <p:cNvPr id="63" name="Straight Connector 62"/>
          <p:cNvCxnSpPr/>
          <p:nvPr/>
        </p:nvCxnSpPr>
        <p:spPr>
          <a:xfrm>
            <a:off x="5269283" y="3846536"/>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64" name="Straight Connector 63"/>
          <p:cNvCxnSpPr/>
          <p:nvPr/>
        </p:nvCxnSpPr>
        <p:spPr>
          <a:xfrm>
            <a:off x="4943790" y="3914388"/>
            <a:ext cx="547615" cy="678489"/>
          </a:xfrm>
          <a:prstGeom prst="line">
            <a:avLst/>
          </a:prstGeom>
        </p:spPr>
        <p:style>
          <a:lnRef idx="1">
            <a:schemeClr val="accent3"/>
          </a:lnRef>
          <a:fillRef idx="0">
            <a:schemeClr val="accent3"/>
          </a:fillRef>
          <a:effectRef idx="0">
            <a:schemeClr val="accent3"/>
          </a:effectRef>
          <a:fontRef idx="minor">
            <a:schemeClr val="tx1"/>
          </a:fontRef>
        </p:style>
      </p:cxnSp>
      <p:cxnSp>
        <p:nvCxnSpPr>
          <p:cNvPr id="65" name="Straight Connector 64"/>
          <p:cNvCxnSpPr/>
          <p:nvPr/>
        </p:nvCxnSpPr>
        <p:spPr>
          <a:xfrm flipH="1">
            <a:off x="5105186" y="3626287"/>
            <a:ext cx="584364" cy="538622"/>
          </a:xfrm>
          <a:prstGeom prst="line">
            <a:avLst/>
          </a:prstGeom>
        </p:spPr>
        <p:style>
          <a:lnRef idx="1">
            <a:schemeClr val="accent3"/>
          </a:lnRef>
          <a:fillRef idx="0">
            <a:schemeClr val="accent3"/>
          </a:fillRef>
          <a:effectRef idx="0">
            <a:schemeClr val="accent3"/>
          </a:effectRef>
          <a:fontRef idx="minor">
            <a:schemeClr val="tx1"/>
          </a:fontRef>
        </p:style>
      </p:cxnSp>
      <p:cxnSp>
        <p:nvCxnSpPr>
          <p:cNvPr id="66" name="Straight Connector 65"/>
          <p:cNvCxnSpPr/>
          <p:nvPr/>
        </p:nvCxnSpPr>
        <p:spPr>
          <a:xfrm>
            <a:off x="5780946" y="3628374"/>
            <a:ext cx="249079" cy="709807"/>
          </a:xfrm>
          <a:prstGeom prst="line">
            <a:avLst/>
          </a:prstGeom>
        </p:spPr>
        <p:style>
          <a:lnRef idx="1">
            <a:schemeClr val="accent3"/>
          </a:lnRef>
          <a:fillRef idx="0">
            <a:schemeClr val="accent3"/>
          </a:fillRef>
          <a:effectRef idx="0">
            <a:schemeClr val="accent3"/>
          </a:effectRef>
          <a:fontRef idx="minor">
            <a:schemeClr val="tx1"/>
          </a:fontRef>
        </p:style>
      </p:cxnSp>
      <p:cxnSp>
        <p:nvCxnSpPr>
          <p:cNvPr id="91" name="Straight Connector 90"/>
          <p:cNvCxnSpPr/>
          <p:nvPr/>
        </p:nvCxnSpPr>
        <p:spPr>
          <a:xfrm>
            <a:off x="1434599" y="5407070"/>
            <a:ext cx="989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586999" y="5559470"/>
            <a:ext cx="98955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1739399" y="5148197"/>
            <a:ext cx="684756" cy="563673"/>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493973" y="4308901"/>
            <a:ext cx="1826847" cy="307777"/>
          </a:xfrm>
          <a:prstGeom prst="rect">
            <a:avLst/>
          </a:prstGeom>
          <a:noFill/>
        </p:spPr>
        <p:txBody>
          <a:bodyPr wrap="none" rtlCol="0">
            <a:spAutoFit/>
          </a:bodyPr>
          <a:lstStyle/>
          <a:p>
            <a:r>
              <a:rPr lang="en-SE" sz="1400" i="1" dirty="0" smtClean="0"/>
              <a:t>Reference-free binning</a:t>
            </a:r>
            <a:endParaRPr lang="en-US" sz="1400" i="1" dirty="0"/>
          </a:p>
        </p:txBody>
      </p:sp>
      <p:cxnSp>
        <p:nvCxnSpPr>
          <p:cNvPr id="95" name="Straight Connector 94"/>
          <p:cNvCxnSpPr/>
          <p:nvPr/>
        </p:nvCxnSpPr>
        <p:spPr>
          <a:xfrm>
            <a:off x="3104444" y="5256757"/>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6" name="Straight Connector 95"/>
          <p:cNvCxnSpPr/>
          <p:nvPr/>
        </p:nvCxnSpPr>
        <p:spPr>
          <a:xfrm>
            <a:off x="3256844" y="5409157"/>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7" name="Straight Connector 96"/>
          <p:cNvCxnSpPr/>
          <p:nvPr/>
        </p:nvCxnSpPr>
        <p:spPr>
          <a:xfrm flipV="1">
            <a:off x="3409244" y="5231703"/>
            <a:ext cx="834884" cy="329854"/>
          </a:xfrm>
          <a:prstGeom prst="line">
            <a:avLst/>
          </a:prstGeom>
        </p:spPr>
        <p:style>
          <a:lnRef idx="1">
            <a:schemeClr val="accent2"/>
          </a:lnRef>
          <a:fillRef idx="0">
            <a:schemeClr val="accent2"/>
          </a:fillRef>
          <a:effectRef idx="0">
            <a:schemeClr val="accent2"/>
          </a:effectRef>
          <a:fontRef idx="minor">
            <a:schemeClr val="tx1"/>
          </a:fontRef>
        </p:style>
      </p:cxnSp>
      <p:cxnSp>
        <p:nvCxnSpPr>
          <p:cNvPr id="98" name="Straight Connector 97"/>
          <p:cNvCxnSpPr/>
          <p:nvPr/>
        </p:nvCxnSpPr>
        <p:spPr>
          <a:xfrm>
            <a:off x="3179785" y="5634626"/>
            <a:ext cx="989556"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99" name="Straight Connector 98"/>
          <p:cNvCxnSpPr/>
          <p:nvPr/>
        </p:nvCxnSpPr>
        <p:spPr>
          <a:xfrm flipV="1">
            <a:off x="3332185" y="5452997"/>
            <a:ext cx="911943" cy="334029"/>
          </a:xfrm>
          <a:prstGeom prst="line">
            <a:avLst/>
          </a:prstGeom>
        </p:spPr>
        <p:style>
          <a:lnRef idx="1">
            <a:schemeClr val="accent2"/>
          </a:lnRef>
          <a:fillRef idx="0">
            <a:schemeClr val="accent2"/>
          </a:fillRef>
          <a:effectRef idx="0">
            <a:schemeClr val="accent2"/>
          </a:effectRef>
          <a:fontRef idx="minor">
            <a:schemeClr val="tx1"/>
          </a:fontRef>
        </p:style>
      </p:cxnSp>
      <p:cxnSp>
        <p:nvCxnSpPr>
          <p:cNvPr id="100" name="Straight Connector 99"/>
          <p:cNvCxnSpPr/>
          <p:nvPr/>
        </p:nvCxnSpPr>
        <p:spPr>
          <a:xfrm flipV="1">
            <a:off x="3113272" y="5231703"/>
            <a:ext cx="713691" cy="442589"/>
          </a:xfrm>
          <a:prstGeom prst="line">
            <a:avLst/>
          </a:prstGeom>
        </p:spPr>
        <p:style>
          <a:lnRef idx="1">
            <a:schemeClr val="accent2"/>
          </a:lnRef>
          <a:fillRef idx="0">
            <a:schemeClr val="accent2"/>
          </a:fillRef>
          <a:effectRef idx="0">
            <a:schemeClr val="accent2"/>
          </a:effectRef>
          <a:fontRef idx="minor">
            <a:schemeClr val="tx1"/>
          </a:fontRef>
        </p:style>
      </p:cxnSp>
      <p:cxnSp>
        <p:nvCxnSpPr>
          <p:cNvPr id="105" name="Straight Connector 104"/>
          <p:cNvCxnSpPr/>
          <p:nvPr/>
        </p:nvCxnSpPr>
        <p:spPr>
          <a:xfrm>
            <a:off x="5140492" y="5452999"/>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6" name="Straight Connector 105"/>
          <p:cNvCxnSpPr/>
          <p:nvPr/>
        </p:nvCxnSpPr>
        <p:spPr>
          <a:xfrm>
            <a:off x="5292892" y="5605399"/>
            <a:ext cx="989556" cy="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7" name="Straight Connector 106"/>
          <p:cNvCxnSpPr/>
          <p:nvPr/>
        </p:nvCxnSpPr>
        <p:spPr>
          <a:xfrm flipV="1">
            <a:off x="5445292" y="5194126"/>
            <a:ext cx="684756" cy="56367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8" name="Straight Connector 107"/>
          <p:cNvCxnSpPr/>
          <p:nvPr/>
        </p:nvCxnSpPr>
        <p:spPr>
          <a:xfrm>
            <a:off x="6715534" y="5407070"/>
            <a:ext cx="9895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09" name="Straight Connector 108"/>
          <p:cNvCxnSpPr/>
          <p:nvPr/>
        </p:nvCxnSpPr>
        <p:spPr>
          <a:xfrm>
            <a:off x="6867934" y="5559470"/>
            <a:ext cx="989556"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10" name="Straight Connector 109"/>
          <p:cNvCxnSpPr/>
          <p:nvPr/>
        </p:nvCxnSpPr>
        <p:spPr>
          <a:xfrm flipV="1">
            <a:off x="7020334" y="5148197"/>
            <a:ext cx="684756" cy="563673"/>
          </a:xfrm>
          <a:prstGeom prst="line">
            <a:avLst/>
          </a:prstGeom>
        </p:spPr>
        <p:style>
          <a:lnRef idx="1">
            <a:schemeClr val="accent4"/>
          </a:lnRef>
          <a:fillRef idx="0">
            <a:schemeClr val="accent4"/>
          </a:fillRef>
          <a:effectRef idx="0">
            <a:schemeClr val="accent4"/>
          </a:effectRef>
          <a:fontRef idx="minor">
            <a:schemeClr val="tx1"/>
          </a:fontRef>
        </p:style>
      </p:cxnSp>
      <p:cxnSp>
        <p:nvCxnSpPr>
          <p:cNvPr id="111" name="Straight Connector 110"/>
          <p:cNvCxnSpPr/>
          <p:nvPr/>
        </p:nvCxnSpPr>
        <p:spPr>
          <a:xfrm>
            <a:off x="8263848" y="5317301"/>
            <a:ext cx="98955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12" name="Straight Connector 111"/>
          <p:cNvCxnSpPr/>
          <p:nvPr/>
        </p:nvCxnSpPr>
        <p:spPr>
          <a:xfrm>
            <a:off x="8416248" y="5469701"/>
            <a:ext cx="98955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113" name="Straight Connector 112"/>
          <p:cNvCxnSpPr/>
          <p:nvPr/>
        </p:nvCxnSpPr>
        <p:spPr>
          <a:xfrm flipV="1">
            <a:off x="8568648" y="5058428"/>
            <a:ext cx="684756" cy="563673"/>
          </a:xfrm>
          <a:prstGeom prst="line">
            <a:avLst/>
          </a:prstGeom>
        </p:spPr>
        <p:style>
          <a:lnRef idx="1">
            <a:schemeClr val="accent5"/>
          </a:lnRef>
          <a:fillRef idx="0">
            <a:schemeClr val="accent5"/>
          </a:fillRef>
          <a:effectRef idx="0">
            <a:schemeClr val="accent5"/>
          </a:effectRef>
          <a:fontRef idx="minor">
            <a:schemeClr val="tx1"/>
          </a:fontRef>
        </p:style>
      </p:cxnSp>
      <p:sp>
        <p:nvSpPr>
          <p:cNvPr id="116" name="Title 1"/>
          <p:cNvSpPr txBox="1">
            <a:spLocks/>
          </p:cNvSpPr>
          <p:nvPr/>
        </p:nvSpPr>
        <p:spPr>
          <a:xfrm>
            <a:off x="348127" y="219988"/>
            <a:ext cx="11733226" cy="6045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err="1" smtClean="0"/>
              <a:t>MetaBCC</a:t>
            </a:r>
            <a:r>
              <a:rPr lang="en-US" sz="2400" dirty="0" smtClean="0"/>
              <a:t>-LR: metagenomics binning by coverage and composition for long reads</a:t>
            </a:r>
            <a:br>
              <a:rPr lang="en-US" sz="2400" dirty="0" smtClean="0"/>
            </a:br>
            <a:r>
              <a:rPr lang="en-US" sz="1200" dirty="0" smtClean="0">
                <a:hlinkClick r:id="rId2"/>
              </a:rPr>
              <a:t>https://doi.org/10.1093/bioinformatics/btaa441</a:t>
            </a:r>
            <a:endParaRPr lang="en-US" sz="2400" dirty="0"/>
          </a:p>
        </p:txBody>
      </p:sp>
    </p:spTree>
    <p:extLst>
      <p:ext uri="{BB962C8B-B14F-4D97-AF65-F5344CB8AC3E}">
        <p14:creationId xmlns:p14="http://schemas.microsoft.com/office/powerpoint/2010/main" val="14954113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78" y="201223"/>
            <a:ext cx="9884434" cy="604505"/>
          </a:xfrm>
        </p:spPr>
        <p:txBody>
          <a:bodyPr>
            <a:noAutofit/>
          </a:bodyPr>
          <a:lstStyle/>
          <a:p>
            <a:r>
              <a:rPr lang="en-US" sz="3200" dirty="0" err="1"/>
              <a:t>MetaBCC</a:t>
            </a:r>
            <a:r>
              <a:rPr lang="en-US" sz="3200" dirty="0"/>
              <a:t>-LR: </a:t>
            </a:r>
            <a:r>
              <a:rPr lang="en-US" sz="3200" dirty="0" err="1"/>
              <a:t>metagenomics</a:t>
            </a:r>
            <a:r>
              <a:rPr lang="en-US" sz="3200" dirty="0"/>
              <a:t> binning by coverage and composition for long </a:t>
            </a:r>
            <a:r>
              <a:rPr lang="en-US" sz="3200" dirty="0" smtClean="0"/>
              <a:t>reads</a:t>
            </a:r>
            <a:br>
              <a:rPr lang="en-US" sz="3200" dirty="0" smtClean="0"/>
            </a:br>
            <a:r>
              <a:rPr lang="en-US" sz="1600" dirty="0">
                <a:hlinkClick r:id="rId2"/>
              </a:rPr>
              <a:t>https://doi.org/10.1093/bioinformatics/btaa441</a:t>
            </a:r>
            <a:endParaRPr lang="en-US" sz="3200" dirty="0"/>
          </a:p>
        </p:txBody>
      </p:sp>
      <p:pic>
        <p:nvPicPr>
          <p:cNvPr id="10242" name="Picture 2" descr="The Workflow of MetaBCC-L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532" y="1205125"/>
            <a:ext cx="5808397" cy="53050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783271" y="1361945"/>
            <a:ext cx="4189562" cy="1107996"/>
          </a:xfrm>
          <a:prstGeom prst="rect">
            <a:avLst/>
          </a:prstGeom>
        </p:spPr>
        <p:txBody>
          <a:bodyPr wrap="square">
            <a:spAutoFit/>
          </a:bodyPr>
          <a:lstStyle/>
          <a:p>
            <a:r>
              <a:rPr lang="en-US" sz="1100" dirty="0"/>
              <a:t>design </a:t>
            </a:r>
            <a:r>
              <a:rPr lang="en-US" sz="1100" dirty="0" err="1"/>
              <a:t>MetaBCC</a:t>
            </a:r>
            <a:r>
              <a:rPr lang="en-US" sz="1100" dirty="0"/>
              <a:t>-LR, a scalable </a:t>
            </a:r>
            <a:r>
              <a:rPr lang="en-US" sz="1100" b="1" dirty="0"/>
              <a:t>reference-free binning tool </a:t>
            </a:r>
            <a:r>
              <a:rPr lang="en-US" sz="1100" dirty="0"/>
              <a:t>to bin </a:t>
            </a:r>
            <a:r>
              <a:rPr lang="en-US" sz="1100" dirty="0" err="1"/>
              <a:t>metagenomic</a:t>
            </a:r>
            <a:r>
              <a:rPr lang="en-US" sz="1100" dirty="0"/>
              <a:t> </a:t>
            </a:r>
            <a:r>
              <a:rPr lang="en-US" sz="1100" b="1" dirty="0"/>
              <a:t>long reads</a:t>
            </a:r>
            <a:r>
              <a:rPr lang="en-US" sz="1100" dirty="0"/>
              <a:t>. </a:t>
            </a:r>
            <a:r>
              <a:rPr lang="en-US" sz="1100" dirty="0" err="1"/>
              <a:t>MetaBCC</a:t>
            </a:r>
            <a:r>
              <a:rPr lang="en-US" sz="1100" dirty="0"/>
              <a:t>-LR uses discriminatory features, that capture species abundance and composition information, for finding the number of bins and developing a statistical model for each bin. This is accomplished by using just a sample of the input reads, enabling </a:t>
            </a:r>
            <a:r>
              <a:rPr lang="en-US" sz="1100" dirty="0" err="1"/>
              <a:t>MetaBCC</a:t>
            </a:r>
            <a:r>
              <a:rPr lang="en-US" sz="1100" dirty="0"/>
              <a:t>-LR to efficiently handle large datasets.</a:t>
            </a:r>
          </a:p>
        </p:txBody>
      </p:sp>
      <p:sp>
        <p:nvSpPr>
          <p:cNvPr id="4" name="Rectangle 3"/>
          <p:cNvSpPr/>
          <p:nvPr/>
        </p:nvSpPr>
        <p:spPr>
          <a:xfrm>
            <a:off x="783271" y="2479447"/>
            <a:ext cx="4189562" cy="646331"/>
          </a:xfrm>
          <a:prstGeom prst="rect">
            <a:avLst/>
          </a:prstGeom>
        </p:spPr>
        <p:txBody>
          <a:bodyPr wrap="square">
            <a:spAutoFit/>
          </a:bodyPr>
          <a:lstStyle/>
          <a:p>
            <a:r>
              <a:rPr lang="en-US" sz="1200" i="1" dirty="0"/>
              <a:t>Typically, assemblers erroneously assume uniform </a:t>
            </a:r>
            <a:r>
              <a:rPr lang="en-US" sz="1200" i="1" dirty="0" err="1"/>
              <a:t>coverages</a:t>
            </a:r>
            <a:r>
              <a:rPr lang="en-US" sz="1200" i="1" dirty="0"/>
              <a:t> and low abundance species tend to be ignored—that can be ameliorated by binning reads before assembly.</a:t>
            </a:r>
          </a:p>
        </p:txBody>
      </p:sp>
      <p:pic>
        <p:nvPicPr>
          <p:cNvPr id="1026" name="Picture 2" descr="(a) The k-mer coverage histograms of reads from species of different abundances in the Zymo-1Y3B dataset and (b) the clustering result after performing dimension reduction. Please note that colors in (a) are for illustration purposes which MetaBCC-LR is not aware of. MetaBCC-LR infers the colors (clustering result) in (b) from the mixed signals in (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271" y="3444622"/>
            <a:ext cx="4401727" cy="12443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The trinucleotide composition of reads in the high-abundance cluster of Zymo-1Y3B dataset and (b) the binning result after performing dimension reduction. Please note that colors in (a) are for illustration purposes which MetaBCC-LR is not aware of. Colors (clustering result) are inferred in (b) from the mixed signals in (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71" y="5007801"/>
            <a:ext cx="4344208" cy="1186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977779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203" y="196023"/>
            <a:ext cx="10515600" cy="1058233"/>
          </a:xfrm>
        </p:spPr>
        <p:txBody>
          <a:bodyPr>
            <a:noAutofit/>
          </a:bodyPr>
          <a:lstStyle/>
          <a:p>
            <a:r>
              <a:rPr lang="en-US" sz="2400" dirty="0" err="1"/>
              <a:t>TandemTools</a:t>
            </a:r>
            <a:r>
              <a:rPr lang="en-US" sz="2400" dirty="0"/>
              <a:t>: mapping long reads and assessing/improving assembly quality in extra-long tandem </a:t>
            </a:r>
            <a:r>
              <a:rPr lang="en-US" sz="2400" dirty="0" smtClean="0"/>
              <a:t>repeats</a:t>
            </a:r>
            <a:r>
              <a:rPr lang="en-SE" sz="2400" dirty="0" smtClean="0"/>
              <a:t/>
            </a:r>
            <a:br>
              <a:rPr lang="en-SE" sz="2400" dirty="0" smtClean="0"/>
            </a:br>
            <a:r>
              <a:rPr lang="en-US" sz="1200" u="sng" dirty="0">
                <a:hlinkClick r:id="rId2"/>
              </a:rPr>
              <a:t>https://doi.org/10.1093/bioinformatics/btaa440</a:t>
            </a:r>
            <a:endParaRPr lang="en-US" sz="2400" dirty="0"/>
          </a:p>
        </p:txBody>
      </p:sp>
      <p:pic>
        <p:nvPicPr>
          <p:cNvPr id="11266" name="Picture 2" descr="Pin on Gene751- Genetic mar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917" y="1733938"/>
            <a:ext cx="3510352" cy="27243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5351" y="1647826"/>
            <a:ext cx="6518694" cy="4524315"/>
          </a:xfrm>
          <a:prstGeom prst="rect">
            <a:avLst/>
          </a:prstGeom>
        </p:spPr>
        <p:txBody>
          <a:bodyPr wrap="square">
            <a:spAutoFit/>
          </a:bodyPr>
          <a:lstStyle/>
          <a:p>
            <a:r>
              <a:rPr lang="en-US" dirty="0"/>
              <a:t>Tandem repeats are formed by multiple consecutive nearly identical sequences that are often generated by unequal </a:t>
            </a:r>
            <a:r>
              <a:rPr lang="en-US" dirty="0" smtClean="0"/>
              <a:t>crossover. </a:t>
            </a:r>
          </a:p>
          <a:p>
            <a:endParaRPr lang="en-US" dirty="0"/>
          </a:p>
          <a:p>
            <a:r>
              <a:rPr lang="en-US" dirty="0"/>
              <a:t>We distinguish between extensively studied short tandem repeats </a:t>
            </a:r>
            <a:r>
              <a:rPr lang="en-US" dirty="0" smtClean="0"/>
              <a:t>and </a:t>
            </a:r>
            <a:r>
              <a:rPr lang="en-US" b="1" dirty="0"/>
              <a:t>extra-long tandem repeats </a:t>
            </a:r>
            <a:r>
              <a:rPr lang="en-US" dirty="0"/>
              <a:t>(ETRs) that range in length from tens of thousands to </a:t>
            </a:r>
            <a:r>
              <a:rPr lang="en-US" b="1" dirty="0"/>
              <a:t>millions of nucleotides</a:t>
            </a:r>
            <a:r>
              <a:rPr lang="en-US" dirty="0"/>
              <a:t>. </a:t>
            </a:r>
            <a:r>
              <a:rPr lang="en-US" dirty="0" err="1"/>
              <a:t>Centromeric</a:t>
            </a:r>
            <a:r>
              <a:rPr lang="en-US" dirty="0"/>
              <a:t> and </a:t>
            </a:r>
            <a:r>
              <a:rPr lang="en-US" dirty="0" err="1"/>
              <a:t>pericentromeric</a:t>
            </a:r>
            <a:r>
              <a:rPr lang="en-US" dirty="0"/>
              <a:t> regions contain some of the longest ETRs that account for ∼3% of the human genome and span </a:t>
            </a:r>
            <a:r>
              <a:rPr lang="en-US" dirty="0" err="1"/>
              <a:t>megabase</a:t>
            </a:r>
            <a:r>
              <a:rPr lang="en-US" dirty="0"/>
              <a:t>-long </a:t>
            </a:r>
            <a:r>
              <a:rPr lang="en-US" dirty="0" smtClean="0"/>
              <a:t>regions. </a:t>
            </a:r>
            <a:r>
              <a:rPr lang="en-US" dirty="0"/>
              <a:t>Centromeres and </a:t>
            </a:r>
            <a:r>
              <a:rPr lang="en-US" dirty="0" err="1"/>
              <a:t>pericentromeres</a:t>
            </a:r>
            <a:r>
              <a:rPr lang="en-US" dirty="0"/>
              <a:t> represent the </a:t>
            </a:r>
            <a:r>
              <a:rPr lang="en-US" b="1" dirty="0"/>
              <a:t>‘dark matter’ </a:t>
            </a:r>
            <a:r>
              <a:rPr lang="en-US" dirty="0"/>
              <a:t>of the human genome that evaded all attempts to sequence until recently and are the largest gaps in the reference human </a:t>
            </a:r>
            <a:r>
              <a:rPr lang="en-US" dirty="0" smtClean="0"/>
              <a:t>genome. </a:t>
            </a:r>
            <a:r>
              <a:rPr lang="en-US" dirty="0"/>
              <a:t>The goal of the telomere-to-telomere (T2T) consortium is to generate a complete assembly of the human genome, including all centromeres and </a:t>
            </a:r>
            <a:r>
              <a:rPr lang="en-US" dirty="0" err="1" smtClean="0"/>
              <a:t>pericentromeres</a:t>
            </a:r>
            <a:r>
              <a:rPr lang="en-US" dirty="0" smtClean="0"/>
              <a:t>. </a:t>
            </a:r>
            <a:r>
              <a:rPr lang="en-US" dirty="0"/>
              <a:t>This effort recently resulted in assemblies of chromosomes X and </a:t>
            </a:r>
            <a:r>
              <a:rPr lang="en-US" dirty="0" smtClean="0"/>
              <a:t>Y but </a:t>
            </a:r>
            <a:r>
              <a:rPr lang="en-US" dirty="0"/>
              <a:t>centromeres in other chromosomes are </a:t>
            </a:r>
            <a:r>
              <a:rPr lang="en-US" b="1" dirty="0"/>
              <a:t>waiting to be assembled</a:t>
            </a:r>
            <a:r>
              <a:rPr lang="en-US" dirty="0"/>
              <a:t>.</a:t>
            </a:r>
          </a:p>
        </p:txBody>
      </p:sp>
      <p:sp>
        <p:nvSpPr>
          <p:cNvPr id="5" name="TextBox 4"/>
          <p:cNvSpPr txBox="1"/>
          <p:nvPr/>
        </p:nvSpPr>
        <p:spPr>
          <a:xfrm>
            <a:off x="7712015" y="4761781"/>
            <a:ext cx="3200400" cy="1200329"/>
          </a:xfrm>
          <a:prstGeom prst="rect">
            <a:avLst/>
          </a:prstGeom>
          <a:noFill/>
        </p:spPr>
        <p:txBody>
          <a:bodyPr wrap="square" rtlCol="0">
            <a:spAutoFit/>
          </a:bodyPr>
          <a:lstStyle/>
          <a:p>
            <a:r>
              <a:rPr lang="en-US" dirty="0" smtClean="0"/>
              <a:t>Problems: </a:t>
            </a:r>
          </a:p>
          <a:p>
            <a:pPr marL="285750" indent="-285750">
              <a:buFontTx/>
              <a:buChar char="-"/>
            </a:pPr>
            <a:r>
              <a:rPr lang="en-US" dirty="0" smtClean="0"/>
              <a:t>Repeats </a:t>
            </a:r>
          </a:p>
          <a:p>
            <a:pPr marL="285750" indent="-285750">
              <a:buFontTx/>
              <a:buChar char="-"/>
            </a:pPr>
            <a:r>
              <a:rPr lang="en-US" dirty="0" smtClean="0"/>
              <a:t>Absence of ground truth benchmarking. </a:t>
            </a:r>
            <a:endParaRPr lang="en-US" dirty="0"/>
          </a:p>
        </p:txBody>
      </p:sp>
    </p:spTree>
    <p:extLst>
      <p:ext uri="{BB962C8B-B14F-4D97-AF65-F5344CB8AC3E}">
        <p14:creationId xmlns:p14="http://schemas.microsoft.com/office/powerpoint/2010/main" val="8590786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229860"/>
          </a:xfrm>
        </p:spPr>
        <p:txBody>
          <a:bodyPr>
            <a:normAutofit fontScale="90000"/>
          </a:bodyPr>
          <a:lstStyle/>
          <a:p>
            <a:r>
              <a:rPr lang="en-GB" sz="3200" dirty="0" smtClean="0"/>
              <a:t>Repetitive regions in the linear chromosomes</a:t>
            </a:r>
            <a:endParaRPr lang="en-US" sz="3200" dirty="0"/>
          </a:p>
        </p:txBody>
      </p:sp>
      <p:pic>
        <p:nvPicPr>
          <p:cNvPr id="2050" name="Picture 2" descr="An evolutionary breakpoint in cell divi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7000" y="1627036"/>
            <a:ext cx="4034381" cy="22359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enes | Free Full-Text | The Past, Present, and Future of Human ..."/>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78866" y="4033993"/>
            <a:ext cx="3812515" cy="267944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213781" y="3863031"/>
            <a:ext cx="4685977" cy="2720470"/>
          </a:xfrm>
          <a:prstGeom prst="rect">
            <a:avLst/>
          </a:prstGeom>
        </p:spPr>
      </p:pic>
      <p:pic>
        <p:nvPicPr>
          <p:cNvPr id="2054" name="Picture 6" descr="Nice to See You, Telomere: Scientists Use SMRT Sequencing for ..."/>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7271" y="1490687"/>
            <a:ext cx="4457917" cy="26041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824619" y="926926"/>
            <a:ext cx="1148584" cy="369332"/>
          </a:xfrm>
          <a:prstGeom prst="rect">
            <a:avLst/>
          </a:prstGeom>
          <a:noFill/>
        </p:spPr>
        <p:txBody>
          <a:bodyPr wrap="none" rtlCol="0">
            <a:spAutoFit/>
          </a:bodyPr>
          <a:lstStyle/>
          <a:p>
            <a:r>
              <a:rPr lang="en-GB" dirty="0" smtClean="0"/>
              <a:t>Telomeres</a:t>
            </a:r>
            <a:endParaRPr lang="en-US" dirty="0"/>
          </a:p>
        </p:txBody>
      </p:sp>
      <p:sp>
        <p:nvSpPr>
          <p:cNvPr id="9" name="TextBox 8"/>
          <p:cNvSpPr txBox="1"/>
          <p:nvPr/>
        </p:nvSpPr>
        <p:spPr>
          <a:xfrm>
            <a:off x="8050060" y="926345"/>
            <a:ext cx="1400512" cy="369332"/>
          </a:xfrm>
          <a:prstGeom prst="rect">
            <a:avLst/>
          </a:prstGeom>
          <a:noFill/>
        </p:spPr>
        <p:txBody>
          <a:bodyPr wrap="none" rtlCol="0">
            <a:spAutoFit/>
          </a:bodyPr>
          <a:lstStyle/>
          <a:p>
            <a:r>
              <a:rPr lang="en-GB" dirty="0" smtClean="0"/>
              <a:t>Centromeres</a:t>
            </a:r>
            <a:endParaRPr lang="en-US" dirty="0"/>
          </a:p>
        </p:txBody>
      </p:sp>
    </p:spTree>
    <p:extLst>
      <p:ext uri="{BB962C8B-B14F-4D97-AF65-F5344CB8AC3E}">
        <p14:creationId xmlns:p14="http://schemas.microsoft.com/office/powerpoint/2010/main" val="63277462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203" y="196023"/>
            <a:ext cx="10515600" cy="1058233"/>
          </a:xfrm>
        </p:spPr>
        <p:txBody>
          <a:bodyPr>
            <a:noAutofit/>
          </a:bodyPr>
          <a:lstStyle/>
          <a:p>
            <a:r>
              <a:rPr lang="en-US" sz="2400" dirty="0" err="1"/>
              <a:t>TandemTools</a:t>
            </a:r>
            <a:r>
              <a:rPr lang="en-US" sz="2400" dirty="0"/>
              <a:t>: mapping long reads and assessing/improving assembly quality in extra-long tandem </a:t>
            </a:r>
            <a:r>
              <a:rPr lang="en-US" sz="2400" dirty="0" smtClean="0"/>
              <a:t>repeats</a:t>
            </a:r>
            <a:r>
              <a:rPr lang="en-SE" sz="2400" dirty="0" smtClean="0"/>
              <a:t/>
            </a:r>
            <a:br>
              <a:rPr lang="en-SE" sz="2400" dirty="0" smtClean="0"/>
            </a:br>
            <a:r>
              <a:rPr lang="en-US" sz="1200" u="sng" dirty="0">
                <a:hlinkClick r:id="rId2"/>
              </a:rPr>
              <a:t>https://doi.org/10.1093/bioinformatics/btaa440</a:t>
            </a:r>
            <a:endParaRPr lang="en-US" sz="2400" dirty="0"/>
          </a:p>
        </p:txBody>
      </p:sp>
      <p:pic>
        <p:nvPicPr>
          <p:cNvPr id="11266" name="Picture 2" descr="Pin on Gene751- Genetic mark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917" y="1733938"/>
            <a:ext cx="3510352" cy="27243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5351" y="1647826"/>
            <a:ext cx="6518694" cy="4524315"/>
          </a:xfrm>
          <a:prstGeom prst="rect">
            <a:avLst/>
          </a:prstGeom>
        </p:spPr>
        <p:txBody>
          <a:bodyPr wrap="square">
            <a:spAutoFit/>
          </a:bodyPr>
          <a:lstStyle/>
          <a:p>
            <a:r>
              <a:rPr lang="en-US" dirty="0"/>
              <a:t>Tandem repeats are formed by multiple consecutive nearly identical sequences that are often generated by unequal </a:t>
            </a:r>
            <a:r>
              <a:rPr lang="en-US" dirty="0" smtClean="0"/>
              <a:t>crossover. </a:t>
            </a:r>
          </a:p>
          <a:p>
            <a:endParaRPr lang="en-US" dirty="0"/>
          </a:p>
          <a:p>
            <a:r>
              <a:rPr lang="en-US" dirty="0"/>
              <a:t>We distinguish between extensively studied short tandem repeats </a:t>
            </a:r>
            <a:r>
              <a:rPr lang="en-US" dirty="0" smtClean="0"/>
              <a:t>and </a:t>
            </a:r>
            <a:r>
              <a:rPr lang="en-US" b="1" dirty="0"/>
              <a:t>extra-long tandem repeats </a:t>
            </a:r>
            <a:r>
              <a:rPr lang="en-US" dirty="0"/>
              <a:t>(ETRs) that range in length from tens of thousands to </a:t>
            </a:r>
            <a:r>
              <a:rPr lang="en-US" b="1" dirty="0"/>
              <a:t>millions of nucleotides</a:t>
            </a:r>
            <a:r>
              <a:rPr lang="en-US" dirty="0"/>
              <a:t>. </a:t>
            </a:r>
            <a:r>
              <a:rPr lang="en-US" dirty="0" err="1"/>
              <a:t>Centromeric</a:t>
            </a:r>
            <a:r>
              <a:rPr lang="en-US" dirty="0"/>
              <a:t> and </a:t>
            </a:r>
            <a:r>
              <a:rPr lang="en-US" dirty="0" err="1"/>
              <a:t>pericentromeric</a:t>
            </a:r>
            <a:r>
              <a:rPr lang="en-US" dirty="0"/>
              <a:t> regions contain some of the longest ETRs that account for ∼3% of the human genome and span </a:t>
            </a:r>
            <a:r>
              <a:rPr lang="en-US" dirty="0" err="1"/>
              <a:t>megabase</a:t>
            </a:r>
            <a:r>
              <a:rPr lang="en-US" dirty="0"/>
              <a:t>-long </a:t>
            </a:r>
            <a:r>
              <a:rPr lang="en-US" dirty="0" smtClean="0"/>
              <a:t>regions. </a:t>
            </a:r>
            <a:r>
              <a:rPr lang="en-US" dirty="0"/>
              <a:t>Centromeres and </a:t>
            </a:r>
            <a:r>
              <a:rPr lang="en-US" dirty="0" err="1"/>
              <a:t>pericentromeres</a:t>
            </a:r>
            <a:r>
              <a:rPr lang="en-US" dirty="0"/>
              <a:t> represent the </a:t>
            </a:r>
            <a:r>
              <a:rPr lang="en-US" b="1" dirty="0"/>
              <a:t>‘dark matter’ </a:t>
            </a:r>
            <a:r>
              <a:rPr lang="en-US" dirty="0"/>
              <a:t>of the human genome that evaded all attempts to sequence until recently and are the largest gaps in the reference human </a:t>
            </a:r>
            <a:r>
              <a:rPr lang="en-US" dirty="0" smtClean="0"/>
              <a:t>genome. </a:t>
            </a:r>
            <a:r>
              <a:rPr lang="en-US" dirty="0"/>
              <a:t>The goal of the telomere-to-telomere (T2T) consortium is to generate a complete assembly of the human genome, including all centromeres and </a:t>
            </a:r>
            <a:r>
              <a:rPr lang="en-US" dirty="0" err="1" smtClean="0"/>
              <a:t>pericentromeres</a:t>
            </a:r>
            <a:r>
              <a:rPr lang="en-US" dirty="0" smtClean="0"/>
              <a:t>. </a:t>
            </a:r>
            <a:r>
              <a:rPr lang="en-US" dirty="0"/>
              <a:t>This effort recently resulted in assemblies of chromosomes X and </a:t>
            </a:r>
            <a:r>
              <a:rPr lang="en-US" dirty="0" smtClean="0"/>
              <a:t>Y but </a:t>
            </a:r>
            <a:r>
              <a:rPr lang="en-US" dirty="0"/>
              <a:t>centromeres in other chromosomes are </a:t>
            </a:r>
            <a:r>
              <a:rPr lang="en-US" b="1" dirty="0"/>
              <a:t>waiting to be assembled</a:t>
            </a:r>
            <a:r>
              <a:rPr lang="en-US" dirty="0"/>
              <a:t>.</a:t>
            </a:r>
          </a:p>
        </p:txBody>
      </p:sp>
      <p:sp>
        <p:nvSpPr>
          <p:cNvPr id="5" name="TextBox 4"/>
          <p:cNvSpPr txBox="1"/>
          <p:nvPr/>
        </p:nvSpPr>
        <p:spPr>
          <a:xfrm>
            <a:off x="7712015" y="4761781"/>
            <a:ext cx="3200400" cy="1200329"/>
          </a:xfrm>
          <a:prstGeom prst="rect">
            <a:avLst/>
          </a:prstGeom>
          <a:noFill/>
        </p:spPr>
        <p:txBody>
          <a:bodyPr wrap="square" rtlCol="0">
            <a:spAutoFit/>
          </a:bodyPr>
          <a:lstStyle/>
          <a:p>
            <a:r>
              <a:rPr lang="en-US" dirty="0" smtClean="0"/>
              <a:t>Problems: </a:t>
            </a:r>
          </a:p>
          <a:p>
            <a:pPr marL="285750" indent="-285750">
              <a:buFontTx/>
              <a:buChar char="-"/>
            </a:pPr>
            <a:r>
              <a:rPr lang="en-US" dirty="0" smtClean="0"/>
              <a:t>Repeats </a:t>
            </a:r>
          </a:p>
          <a:p>
            <a:pPr marL="285750" indent="-285750">
              <a:buFontTx/>
              <a:buChar char="-"/>
            </a:pPr>
            <a:r>
              <a:rPr lang="en-US" dirty="0" smtClean="0"/>
              <a:t>Absence of ground truth benchmarking. </a:t>
            </a:r>
            <a:endParaRPr lang="en-US" dirty="0"/>
          </a:p>
        </p:txBody>
      </p:sp>
    </p:spTree>
    <p:extLst>
      <p:ext uri="{BB962C8B-B14F-4D97-AF65-F5344CB8AC3E}">
        <p14:creationId xmlns:p14="http://schemas.microsoft.com/office/powerpoint/2010/main" val="170595931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953445" cy="773562"/>
          </a:xfrm>
        </p:spPr>
        <p:txBody>
          <a:bodyPr>
            <a:noAutofit/>
          </a:bodyPr>
          <a:lstStyle/>
          <a:p>
            <a:r>
              <a:rPr lang="en-US" sz="3200" dirty="0"/>
              <a:t>The string decomposition problem and its applications to centromere analysis and </a:t>
            </a:r>
            <a:r>
              <a:rPr lang="en-US" sz="3200" dirty="0" smtClean="0"/>
              <a:t>assembly</a:t>
            </a:r>
            <a:r>
              <a:rPr lang="en-SE" sz="3200" dirty="0" smtClean="0"/>
              <a:t/>
            </a:r>
            <a:br>
              <a:rPr lang="en-SE" sz="3200" dirty="0" smtClean="0"/>
            </a:br>
            <a:r>
              <a:rPr lang="en-US" sz="2400" dirty="0">
                <a:hlinkClick r:id="rId2"/>
              </a:rPr>
              <a:t>https://doi.org/10.1093/bioinformatics/btaa454</a:t>
            </a:r>
            <a:endParaRPr lang="en-US" sz="3200" dirty="0"/>
          </a:p>
        </p:txBody>
      </p:sp>
      <p:sp>
        <p:nvSpPr>
          <p:cNvPr id="4" name="Rectangle 3"/>
          <p:cNvSpPr/>
          <p:nvPr/>
        </p:nvSpPr>
        <p:spPr>
          <a:xfrm>
            <a:off x="641230" y="1494169"/>
            <a:ext cx="6096000" cy="4524315"/>
          </a:xfrm>
          <a:prstGeom prst="rect">
            <a:avLst/>
          </a:prstGeom>
        </p:spPr>
        <p:txBody>
          <a:bodyPr>
            <a:spAutoFit/>
          </a:bodyPr>
          <a:lstStyle/>
          <a:p>
            <a:r>
              <a:rPr lang="en-US" dirty="0"/>
              <a:t>Recent attempts to assemble extra-long tandem repeats (such as centromeres) faced the challenge of translating long error-prone reads from the nucleotide alphabet into the alphabet of repeat units. Human centromeres represent a particularly complex type of </a:t>
            </a:r>
            <a:r>
              <a:rPr lang="en-US" b="1" dirty="0"/>
              <a:t>high-order repeats (HORs) </a:t>
            </a:r>
            <a:r>
              <a:rPr lang="en-US" dirty="0"/>
              <a:t>formed by </a:t>
            </a:r>
            <a:r>
              <a:rPr lang="en-US" b="1" dirty="0"/>
              <a:t>chromosome-specific monomers</a:t>
            </a:r>
            <a:r>
              <a:rPr lang="en-US" dirty="0"/>
              <a:t>. Given a set of all human monomers, translating a read </a:t>
            </a:r>
            <a:r>
              <a:rPr lang="en-US" b="1" dirty="0"/>
              <a:t>from a centromere into the monomer alphabet </a:t>
            </a:r>
            <a:r>
              <a:rPr lang="en-US" dirty="0"/>
              <a:t>is modeled as the </a:t>
            </a:r>
            <a:r>
              <a:rPr lang="en-US" b="1" dirty="0"/>
              <a:t>String Decomposition Problem</a:t>
            </a:r>
            <a:r>
              <a:rPr lang="en-US" dirty="0"/>
              <a:t>. The accurate translation of reads into the monomer alphabet turns the notoriously difficult problem of </a:t>
            </a:r>
            <a:r>
              <a:rPr lang="en-US" dirty="0" smtClean="0"/>
              <a:t>assembling </a:t>
            </a:r>
            <a:r>
              <a:rPr lang="en-US" dirty="0"/>
              <a:t>centromeres from reads (in the nucleotide alphabet) into a more tractable problem of assembling centromeres from translated reads.</a:t>
            </a:r>
          </a:p>
          <a:p>
            <a:endParaRPr lang="en-US" dirty="0"/>
          </a:p>
          <a:p>
            <a:r>
              <a:rPr lang="en-US" dirty="0" smtClean="0"/>
              <a:t>We </a:t>
            </a:r>
            <a:r>
              <a:rPr lang="en-US" dirty="0"/>
              <a:t>describe a </a:t>
            </a:r>
            <a:r>
              <a:rPr lang="en-US" dirty="0" err="1"/>
              <a:t>StringDecomposer</a:t>
            </a:r>
            <a:r>
              <a:rPr lang="en-US" dirty="0"/>
              <a:t> (SD) algorithm for solving this </a:t>
            </a:r>
            <a:r>
              <a:rPr lang="en-US" dirty="0" smtClean="0"/>
              <a:t>problem</a:t>
            </a:r>
            <a:endParaRPr lang="en-US" dirty="0"/>
          </a:p>
        </p:txBody>
      </p:sp>
      <p:pic>
        <p:nvPicPr>
          <p:cNvPr id="12290" name="Picture 2" descr="Architecture of cenX. centroFlye assembly of cenX consists of over 1510 HORs that represent units of centromeric ETRs. Five HORs are colored by five shades of blue illustrating HOR variations. Each HORs is a nested tandem repeat formed by various monomers of length  171 bp. The vast majority of HORs on cenX, referred to as canonical HORs, are formed by 12 monomers (shown by 12 different colors). Figure on top represents the dot plot of a canonical HOR that reveals 12 monomers (also known as alpha satellites). While HORs are 95–100% similar, monomers are only 65–88% similar. In addition to the canonical 12-monomer HORs, there is a small number of non-canonical HORs with varying numbers of monomers. Given a read sampled from a centromere and a set of monomers (referred to as blocks in the String Decomposition Problem), SD translates the read into a monoread written in the monomer alphab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5937" y="1802171"/>
            <a:ext cx="49530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373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412750"/>
            <a:ext cx="5422900" cy="2033587"/>
          </a:xfrm>
          <a:prstGeom prst="rect">
            <a:avLst/>
          </a:prstGeom>
        </p:spPr>
      </p:pic>
      <p:pic>
        <p:nvPicPr>
          <p:cNvPr id="3" name="Picture 2"/>
          <p:cNvPicPr>
            <a:picLocks noChangeAspect="1"/>
          </p:cNvPicPr>
          <p:nvPr/>
        </p:nvPicPr>
        <p:blipFill>
          <a:blip r:embed="rId3"/>
          <a:stretch>
            <a:fillRect/>
          </a:stretch>
        </p:blipFill>
        <p:spPr>
          <a:xfrm>
            <a:off x="520700" y="3193729"/>
            <a:ext cx="5715136" cy="2565722"/>
          </a:xfrm>
          <a:prstGeom prst="rect">
            <a:avLst/>
          </a:prstGeom>
        </p:spPr>
      </p:pic>
      <p:pic>
        <p:nvPicPr>
          <p:cNvPr id="4" name="Picture 3"/>
          <p:cNvPicPr>
            <a:picLocks noChangeAspect="1"/>
          </p:cNvPicPr>
          <p:nvPr/>
        </p:nvPicPr>
        <p:blipFill>
          <a:blip r:embed="rId4"/>
          <a:stretch>
            <a:fillRect/>
          </a:stretch>
        </p:blipFill>
        <p:spPr>
          <a:xfrm>
            <a:off x="6418729" y="3322477"/>
            <a:ext cx="5566896" cy="2308225"/>
          </a:xfrm>
          <a:prstGeom prst="rect">
            <a:avLst/>
          </a:prstGeom>
        </p:spPr>
      </p:pic>
    </p:spTree>
    <p:extLst>
      <p:ext uri="{BB962C8B-B14F-4D97-AF65-F5344CB8AC3E}">
        <p14:creationId xmlns:p14="http://schemas.microsoft.com/office/powerpoint/2010/main" val="36193192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x-none" dirty="0" smtClean="0"/>
              <a:t>hank you</a:t>
            </a:r>
            <a:endParaRPr lang="en-US" dirty="0"/>
          </a:p>
        </p:txBody>
      </p:sp>
      <p:sp>
        <p:nvSpPr>
          <p:cNvPr id="3" name="Text Placeholder 2"/>
          <p:cNvSpPr>
            <a:spLocks noGrp="1"/>
          </p:cNvSpPr>
          <p:nvPr>
            <p:ph type="body" idx="1"/>
          </p:nvPr>
        </p:nvSpPr>
        <p:spPr/>
        <p:txBody>
          <a:bodyPr/>
          <a:lstStyle/>
          <a:p>
            <a:r>
              <a:rPr lang="en-US" dirty="0" smtClean="0"/>
              <a:t>N</a:t>
            </a:r>
            <a:r>
              <a:rPr lang="x-none" dirty="0" smtClean="0"/>
              <a:t>ext topics: </a:t>
            </a:r>
          </a:p>
          <a:p>
            <a:r>
              <a:rPr lang="en-US" dirty="0" smtClean="0"/>
              <a:t>A</a:t>
            </a:r>
            <a:r>
              <a:rPr lang="x-none" dirty="0" smtClean="0"/>
              <a:t>lignment</a:t>
            </a:r>
          </a:p>
          <a:p>
            <a:r>
              <a:rPr lang="x-none" dirty="0" smtClean="0"/>
              <a:t>variant calling</a:t>
            </a:r>
          </a:p>
        </p:txBody>
      </p:sp>
    </p:spTree>
    <p:extLst>
      <p:ext uri="{BB962C8B-B14F-4D97-AF65-F5344CB8AC3E}">
        <p14:creationId xmlns:p14="http://schemas.microsoft.com/office/powerpoint/2010/main" val="3187913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Genome assembly</a:t>
            </a:r>
            <a:endParaRPr lang="en-US" dirty="0"/>
          </a:p>
        </p:txBody>
      </p:sp>
      <p:sp>
        <p:nvSpPr>
          <p:cNvPr id="3" name="Text Placeholder 2"/>
          <p:cNvSpPr>
            <a:spLocks noGrp="1"/>
          </p:cNvSpPr>
          <p:nvPr>
            <p:ph type="body" idx="1"/>
          </p:nvPr>
        </p:nvSpPr>
        <p:spPr/>
        <p:txBody>
          <a:bodyPr>
            <a:normAutofit fontScale="92500" lnSpcReduction="20000"/>
          </a:bodyPr>
          <a:lstStyle/>
          <a:p>
            <a:r>
              <a:rPr lang="en-GB" dirty="0"/>
              <a:t>The present and future of de novo whole-genome </a:t>
            </a:r>
            <a:r>
              <a:rPr lang="en-GB" dirty="0" smtClean="0"/>
              <a:t>assembly</a:t>
            </a:r>
          </a:p>
          <a:p>
            <a:r>
              <a:rPr lang="de-DE" dirty="0" smtClean="0"/>
              <a:t>Jang-il </a:t>
            </a:r>
            <a:r>
              <a:rPr lang="de-DE" dirty="0"/>
              <a:t>Sohn and Jin-Wu </a:t>
            </a:r>
            <a:r>
              <a:rPr lang="de-DE" dirty="0" smtClean="0"/>
              <a:t>Nam</a:t>
            </a:r>
          </a:p>
          <a:p>
            <a:r>
              <a:rPr lang="en-US" dirty="0"/>
              <a:t>Briefings in Bioinformatics, 19(1), 2018, </a:t>
            </a:r>
            <a:r>
              <a:rPr lang="en-US" dirty="0" smtClean="0"/>
              <a:t>23–40</a:t>
            </a:r>
          </a:p>
          <a:p>
            <a:r>
              <a:rPr lang="en-US" dirty="0" err="1"/>
              <a:t>doi</a:t>
            </a:r>
            <a:r>
              <a:rPr lang="en-US" dirty="0"/>
              <a:t>: 10.1093/bib/bbw096</a:t>
            </a:r>
          </a:p>
        </p:txBody>
      </p:sp>
    </p:spTree>
    <p:extLst>
      <p:ext uri="{BB962C8B-B14F-4D97-AF65-F5344CB8AC3E}">
        <p14:creationId xmlns:p14="http://schemas.microsoft.com/office/powerpoint/2010/main" val="3692118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01" y="2049491"/>
            <a:ext cx="5583470" cy="360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38200" y="365126"/>
            <a:ext cx="8072887" cy="782188"/>
          </a:xfrm>
        </p:spPr>
        <p:txBody>
          <a:bodyPr/>
          <a:lstStyle/>
          <a:p>
            <a:r>
              <a:rPr lang="en-US" dirty="0" smtClean="0"/>
              <a:t>The assembly problem</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989" y="2191109"/>
            <a:ext cx="5589809" cy="334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190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18" t="963" r="16887" b="9064"/>
          <a:stretch/>
        </p:blipFill>
        <p:spPr>
          <a:xfrm>
            <a:off x="2873388" y="1000767"/>
            <a:ext cx="6054952" cy="5520266"/>
          </a:xfrm>
          <a:prstGeom prst="rect">
            <a:avLst/>
          </a:prstGeom>
        </p:spPr>
      </p:pic>
      <p:sp>
        <p:nvSpPr>
          <p:cNvPr id="3" name="Rectangle 2"/>
          <p:cNvSpPr/>
          <p:nvPr/>
        </p:nvSpPr>
        <p:spPr>
          <a:xfrm>
            <a:off x="319655" y="1000767"/>
            <a:ext cx="2553733" cy="5262979"/>
          </a:xfrm>
          <a:prstGeom prst="rect">
            <a:avLst/>
          </a:prstGeom>
        </p:spPr>
        <p:txBody>
          <a:bodyPr wrap="square">
            <a:spAutoFit/>
          </a:bodyPr>
          <a:lstStyle/>
          <a:p>
            <a:r>
              <a:rPr lang="en-US" sz="1600" b="1" dirty="0" smtClean="0"/>
              <a:t>General </a:t>
            </a:r>
            <a:r>
              <a:rPr lang="en-US" sz="1600" b="1" dirty="0"/>
              <a:t>workflow of the de novo assembly of a whole genome. </a:t>
            </a:r>
            <a:endParaRPr lang="en-US" sz="1600" b="1" dirty="0" smtClean="0"/>
          </a:p>
          <a:p>
            <a:endParaRPr lang="en-US" sz="1600" b="1" dirty="0" smtClean="0"/>
          </a:p>
          <a:p>
            <a:r>
              <a:rPr lang="en-US" sz="1600" dirty="0" smtClean="0"/>
              <a:t>By </a:t>
            </a:r>
            <a:r>
              <a:rPr lang="en-US" sz="1600" dirty="0"/>
              <a:t>overlapping reads, </a:t>
            </a:r>
            <a:r>
              <a:rPr lang="en-US" sz="1600" dirty="0" err="1"/>
              <a:t>contigs</a:t>
            </a:r>
            <a:r>
              <a:rPr lang="en-US" sz="1600" dirty="0"/>
              <a:t> are assembled from short reads before scaffolding by large-insert reads, and the remaining gaps are filled. The scaffolding and gap-filling steps can be iteratively performed until no </a:t>
            </a:r>
            <a:r>
              <a:rPr lang="en-US" sz="1600" dirty="0" err="1"/>
              <a:t>contigs</a:t>
            </a:r>
            <a:r>
              <a:rPr lang="en-US" sz="1600" dirty="0"/>
              <a:t> are </a:t>
            </a:r>
            <a:r>
              <a:rPr lang="en-US" sz="1600" dirty="0" err="1"/>
              <a:t>scaffolded</a:t>
            </a:r>
            <a:r>
              <a:rPr lang="en-US" sz="1600" dirty="0"/>
              <a:t> or no additional gaps are resolved before completion. Through this procedure, a draft genome consisting of chromosomes is built. Some unfilled gaps may remain in the draft genome.</a:t>
            </a:r>
          </a:p>
        </p:txBody>
      </p:sp>
      <p:sp>
        <p:nvSpPr>
          <p:cNvPr id="4" name="Title 3"/>
          <p:cNvSpPr>
            <a:spLocks noGrp="1"/>
          </p:cNvSpPr>
          <p:nvPr>
            <p:ph type="title"/>
          </p:nvPr>
        </p:nvSpPr>
        <p:spPr>
          <a:xfrm>
            <a:off x="287866" y="170393"/>
            <a:ext cx="10515600" cy="557742"/>
          </a:xfrm>
        </p:spPr>
        <p:txBody>
          <a:bodyPr>
            <a:noAutofit/>
          </a:bodyPr>
          <a:lstStyle/>
          <a:p>
            <a:r>
              <a:rPr lang="en-GB" sz="3200" dirty="0" smtClean="0"/>
              <a:t>General workflow of genome assembly</a:t>
            </a:r>
            <a:endParaRPr lang="en-US" sz="3200" dirty="0"/>
          </a:p>
        </p:txBody>
      </p:sp>
      <p:sp>
        <p:nvSpPr>
          <p:cNvPr id="5" name="TextBox 4"/>
          <p:cNvSpPr txBox="1"/>
          <p:nvPr/>
        </p:nvSpPr>
        <p:spPr>
          <a:xfrm>
            <a:off x="8764438" y="1461639"/>
            <a:ext cx="3209026" cy="646331"/>
          </a:xfrm>
          <a:prstGeom prst="rect">
            <a:avLst/>
          </a:prstGeom>
          <a:noFill/>
        </p:spPr>
        <p:txBody>
          <a:bodyPr wrap="square" rtlCol="0">
            <a:spAutoFit/>
          </a:bodyPr>
          <a:lstStyle/>
          <a:p>
            <a:r>
              <a:rPr lang="en-US" i="1" dirty="0" err="1" smtClean="0"/>
              <a:t>Contig</a:t>
            </a:r>
            <a:r>
              <a:rPr lang="en-US" i="1" dirty="0" smtClean="0"/>
              <a:t> = consensus sequence without gaps</a:t>
            </a:r>
            <a:endParaRPr lang="en-US" i="1" dirty="0"/>
          </a:p>
        </p:txBody>
      </p:sp>
      <p:sp>
        <p:nvSpPr>
          <p:cNvPr id="6" name="TextBox 5"/>
          <p:cNvSpPr txBox="1"/>
          <p:nvPr/>
        </p:nvSpPr>
        <p:spPr>
          <a:xfrm>
            <a:off x="8831881" y="2431927"/>
            <a:ext cx="2917296" cy="1200329"/>
          </a:xfrm>
          <a:prstGeom prst="rect">
            <a:avLst/>
          </a:prstGeom>
          <a:noFill/>
        </p:spPr>
        <p:txBody>
          <a:bodyPr wrap="square" rtlCol="0">
            <a:spAutoFit/>
          </a:bodyPr>
          <a:lstStyle/>
          <a:p>
            <a:r>
              <a:rPr lang="en-US" i="1" dirty="0" smtClean="0"/>
              <a:t>Scaffolding = </a:t>
            </a:r>
            <a:r>
              <a:rPr lang="en-US" i="1" dirty="0" err="1" smtClean="0"/>
              <a:t>contigs</a:t>
            </a:r>
            <a:r>
              <a:rPr lang="en-US" i="1" dirty="0" smtClean="0"/>
              <a:t> are connected by large-insert paired reads or large DNA fragments. </a:t>
            </a:r>
            <a:endParaRPr lang="en-US" i="1" dirty="0"/>
          </a:p>
        </p:txBody>
      </p:sp>
      <p:sp>
        <p:nvSpPr>
          <p:cNvPr id="7" name="TextBox 6"/>
          <p:cNvSpPr txBox="1"/>
          <p:nvPr/>
        </p:nvSpPr>
        <p:spPr>
          <a:xfrm>
            <a:off x="8885208" y="3921421"/>
            <a:ext cx="2917296" cy="2031325"/>
          </a:xfrm>
          <a:prstGeom prst="rect">
            <a:avLst/>
          </a:prstGeom>
          <a:noFill/>
        </p:spPr>
        <p:txBody>
          <a:bodyPr wrap="square" rtlCol="0">
            <a:spAutoFit/>
          </a:bodyPr>
          <a:lstStyle/>
          <a:p>
            <a:r>
              <a:rPr lang="en-US" i="1" dirty="0" smtClean="0"/>
              <a:t>If gaps remain between </a:t>
            </a:r>
            <a:r>
              <a:rPr lang="en-US" i="1" dirty="0" err="1" smtClean="0"/>
              <a:t>contigs</a:t>
            </a:r>
            <a:r>
              <a:rPr lang="en-US" i="1" dirty="0" smtClean="0"/>
              <a:t>, those are filled with other independent reads. </a:t>
            </a:r>
          </a:p>
          <a:p>
            <a:endParaRPr lang="en-US" i="1" dirty="0"/>
          </a:p>
          <a:p>
            <a:r>
              <a:rPr lang="en-US" i="1" dirty="0" smtClean="0"/>
              <a:t>The scaffolding may then repeat iteratively along with gap filling.</a:t>
            </a:r>
            <a:endParaRPr lang="en-US" i="1" dirty="0"/>
          </a:p>
        </p:txBody>
      </p:sp>
    </p:spTree>
    <p:extLst>
      <p:ext uri="{BB962C8B-B14F-4D97-AF65-F5344CB8AC3E}">
        <p14:creationId xmlns:p14="http://schemas.microsoft.com/office/powerpoint/2010/main" val="23087236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0901" y="215138"/>
            <a:ext cx="11547764" cy="697057"/>
          </a:xfrm>
        </p:spPr>
        <p:txBody>
          <a:bodyPr>
            <a:normAutofit/>
          </a:bodyPr>
          <a:lstStyle/>
          <a:p>
            <a:r>
              <a:rPr lang="en-US" sz="3600" dirty="0" smtClean="0"/>
              <a:t>W</a:t>
            </a:r>
            <a:r>
              <a:rPr lang="en-SE" sz="3600" dirty="0" smtClean="0"/>
              <a:t>hy is reference genome assembly useful?</a:t>
            </a:r>
            <a:endParaRPr lang="en-US" sz="3600" dirty="0"/>
          </a:p>
        </p:txBody>
      </p:sp>
      <p:sp>
        <p:nvSpPr>
          <p:cNvPr id="6" name="TextBox 5"/>
          <p:cNvSpPr txBox="1"/>
          <p:nvPr/>
        </p:nvSpPr>
        <p:spPr>
          <a:xfrm>
            <a:off x="561109" y="1339273"/>
            <a:ext cx="8637942" cy="1477328"/>
          </a:xfrm>
          <a:prstGeom prst="rect">
            <a:avLst/>
          </a:prstGeom>
          <a:noFill/>
          <a:ln>
            <a:noFill/>
          </a:ln>
        </p:spPr>
        <p:style>
          <a:lnRef idx="0">
            <a:scrgbClr r="0" g="0" b="0"/>
          </a:lnRef>
          <a:fillRef idx="0">
            <a:scrgbClr r="0" g="0" b="0"/>
          </a:fillRef>
          <a:effectRef idx="0">
            <a:scrgbClr r="0" g="0" b="0"/>
          </a:effectRef>
          <a:fontRef idx="minor">
            <a:schemeClr val="dk1"/>
          </a:fontRef>
        </p:style>
        <p:txBody>
          <a:bodyPr wrap="none" rtlCol="0">
            <a:spAutoFit/>
          </a:bodyPr>
          <a:lstStyle/>
          <a:p>
            <a:pPr marL="342900" indent="-342900">
              <a:buAutoNum type="arabicPeriod"/>
            </a:pPr>
            <a:r>
              <a:rPr lang="en-SE" dirty="0" smtClean="0"/>
              <a:t>Describe, classify and identify organisms.</a:t>
            </a:r>
          </a:p>
          <a:p>
            <a:pPr marL="342900" indent="-342900">
              <a:buAutoNum type="arabicPeriod"/>
            </a:pPr>
            <a:r>
              <a:rPr lang="en-SE" dirty="0" smtClean="0"/>
              <a:t>Al</a:t>
            </a:r>
            <a:r>
              <a:rPr lang="en-GB" dirty="0" err="1" smtClean="0"/>
              <a:t>ig</a:t>
            </a:r>
            <a:r>
              <a:rPr lang="en-SE" dirty="0" smtClean="0"/>
              <a:t>nment: find genomic variation between individuals by short read DNA sequencing</a:t>
            </a:r>
          </a:p>
          <a:p>
            <a:pPr marL="342900" indent="-342900">
              <a:buAutoNum type="arabicPeriod"/>
            </a:pPr>
            <a:r>
              <a:rPr lang="en-US" dirty="0" smtClean="0"/>
              <a:t>A</a:t>
            </a:r>
            <a:r>
              <a:rPr lang="en-SE" dirty="0" smtClean="0"/>
              <a:t>lignment: find gene expression patterns by RNA sequencing read alignment</a:t>
            </a:r>
          </a:p>
          <a:p>
            <a:pPr marL="342900" indent="-342900">
              <a:buAutoNum type="arabicPeriod"/>
            </a:pPr>
            <a:r>
              <a:rPr lang="en-SE" dirty="0" smtClean="0"/>
              <a:t>Local alignment search: find which organism the sequence belongs to. </a:t>
            </a:r>
          </a:p>
          <a:p>
            <a:pPr marL="342900" indent="-342900">
              <a:buAutoNum type="arabicPeriod"/>
            </a:pPr>
            <a:r>
              <a:rPr lang="en-SE" dirty="0" smtClean="0"/>
              <a:t>Global alignment: find evoluationary relationship between organisms</a:t>
            </a:r>
            <a:r>
              <a:rPr lang="en-SE" dirty="0"/>
              <a:t> (phylogenetics</a:t>
            </a:r>
            <a:r>
              <a:rPr lang="en-SE" dirty="0" smtClean="0"/>
              <a:t>). </a:t>
            </a:r>
          </a:p>
        </p:txBody>
      </p:sp>
      <p:pic>
        <p:nvPicPr>
          <p:cNvPr id="5122" name="Picture 2" descr="Proteogenomics 1: Database Cre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144" y="3670756"/>
            <a:ext cx="7371817"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2701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upload.wikimedia.org/wikipedia/commons/1/18/Wellcome_genome_bookca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3553" y="1173019"/>
            <a:ext cx="6038156" cy="52758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838200" y="365126"/>
            <a:ext cx="9072418" cy="807894"/>
          </a:xfrm>
        </p:spPr>
        <p:txBody>
          <a:bodyPr/>
          <a:lstStyle/>
          <a:p>
            <a:r>
              <a:rPr lang="en-SE" dirty="0" smtClean="0"/>
              <a:t>The first draft of the human genome</a:t>
            </a:r>
            <a:endParaRPr lang="en-US" dirty="0"/>
          </a:p>
        </p:txBody>
      </p:sp>
      <p:sp>
        <p:nvSpPr>
          <p:cNvPr id="3" name="Rectangle 2"/>
          <p:cNvSpPr/>
          <p:nvPr/>
        </p:nvSpPr>
        <p:spPr>
          <a:xfrm>
            <a:off x="951345" y="1452618"/>
            <a:ext cx="4423064" cy="1169551"/>
          </a:xfrm>
          <a:prstGeom prst="rect">
            <a:avLst/>
          </a:prstGeom>
        </p:spPr>
        <p:txBody>
          <a:bodyPr wrap="square">
            <a:spAutoFit/>
          </a:bodyPr>
          <a:lstStyle/>
          <a:p>
            <a:r>
              <a:rPr lang="en-GB" sz="1400" dirty="0">
                <a:solidFill>
                  <a:srgbClr val="54595D"/>
                </a:solidFill>
                <a:latin typeface="Arial" panose="020B0604020202020204" pitchFamily="34" charset="0"/>
              </a:rPr>
              <a:t>the 'Medicine Now' room at the </a:t>
            </a:r>
            <a:r>
              <a:rPr lang="en-GB" sz="1400" dirty="0" err="1">
                <a:solidFill>
                  <a:srgbClr val="54595D"/>
                </a:solidFill>
                <a:latin typeface="Arial" panose="020B0604020202020204" pitchFamily="34" charset="0"/>
              </a:rPr>
              <a:t>Wellcome</a:t>
            </a:r>
            <a:r>
              <a:rPr lang="en-GB" sz="1400" dirty="0">
                <a:solidFill>
                  <a:srgbClr val="54595D"/>
                </a:solidFill>
                <a:latin typeface="Arial" panose="020B0604020202020204" pitchFamily="34" charset="0"/>
              </a:rPr>
              <a:t> Collection, London. The 3.4 billion units of DNA code are transcribed into more than a hundred volumes, each a thousand pages long, in type so small as to be barely legible.</a:t>
            </a:r>
            <a:endParaRPr lang="en-US" sz="1400" dirty="0"/>
          </a:p>
        </p:txBody>
      </p:sp>
    </p:spTree>
    <p:extLst>
      <p:ext uri="{BB962C8B-B14F-4D97-AF65-F5344CB8AC3E}">
        <p14:creationId xmlns:p14="http://schemas.microsoft.com/office/powerpoint/2010/main" val="3304627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t>
            </a:r>
            <a:r>
              <a:rPr lang="en-SE" dirty="0" smtClean="0"/>
              <a:t>urrent status of human genome assembly</a:t>
            </a:r>
            <a:endParaRPr lang="en-US" dirty="0"/>
          </a:p>
        </p:txBody>
      </p:sp>
      <p:pic>
        <p:nvPicPr>
          <p:cNvPr id="3" name="Picture 4" descr="GRCh37_38_LibrariesBreakdow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868" y="1956775"/>
            <a:ext cx="3740728" cy="301401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8252620" y="5546868"/>
            <a:ext cx="3246273" cy="307777"/>
          </a:xfrm>
          <a:prstGeom prst="rect">
            <a:avLst/>
          </a:prstGeom>
        </p:spPr>
        <p:txBody>
          <a:bodyPr wrap="none">
            <a:spAutoFit/>
          </a:bodyPr>
          <a:lstStyle/>
          <a:p>
            <a:r>
              <a:rPr lang="en-US" sz="1400" dirty="0" smtClean="0">
                <a:hlinkClick r:id="rId3"/>
              </a:rPr>
              <a:t>https</a:t>
            </a:r>
            <a:r>
              <a:rPr lang="en-US" sz="1400" dirty="0">
                <a:hlinkClick r:id="rId3"/>
              </a:rPr>
              <a:t>://www.ncbi.nlm.nih.gov/grc/human</a:t>
            </a:r>
            <a:endParaRPr lang="en-US" sz="1400" dirty="0"/>
          </a:p>
        </p:txBody>
      </p:sp>
      <p:sp>
        <p:nvSpPr>
          <p:cNvPr id="5" name="Rectangle 4"/>
          <p:cNvSpPr/>
          <p:nvPr/>
        </p:nvSpPr>
        <p:spPr>
          <a:xfrm>
            <a:off x="5402893" y="1956775"/>
            <a:ext cx="6096000" cy="1600438"/>
          </a:xfrm>
          <a:prstGeom prst="rect">
            <a:avLst/>
          </a:prstGeom>
        </p:spPr>
        <p:txBody>
          <a:bodyPr>
            <a:spAutoFit/>
          </a:bodyPr>
          <a:lstStyle/>
          <a:p>
            <a:r>
              <a:rPr lang="en-GB" sz="1400" dirty="0">
                <a:solidFill>
                  <a:srgbClr val="000000"/>
                </a:solidFill>
                <a:latin typeface="Times New Roman" panose="02020603050405020304" pitchFamily="18" charset="0"/>
              </a:rPr>
              <a:t>With &gt;95% of the chromosome total sequence and 98% of </a:t>
            </a:r>
            <a:r>
              <a:rPr lang="en-GB" sz="1400" dirty="0" err="1">
                <a:solidFill>
                  <a:srgbClr val="000000"/>
                </a:solidFill>
                <a:latin typeface="Times New Roman" panose="02020603050405020304" pitchFamily="18" charset="0"/>
              </a:rPr>
              <a:t>noncentromeric</a:t>
            </a:r>
            <a:r>
              <a:rPr lang="en-GB" sz="1400" dirty="0">
                <a:solidFill>
                  <a:srgbClr val="000000"/>
                </a:solidFill>
                <a:latin typeface="Times New Roman" panose="02020603050405020304" pitchFamily="18" charset="0"/>
              </a:rPr>
              <a:t> sequence derived from genomic clone components, the GRCh38 reference assembly chromosomes continue to provide a mosaic haploid representation of the human genome, rather than a consensus haploid representation. The sequence contribution from RP11, an anonymous male donor of likely African-European admixed ancestry, remains dominant (∼70%), but has decreased by ∼1.5% relative to the previous assembly version</a:t>
            </a:r>
            <a:endParaRPr lang="en-US" sz="1400" dirty="0"/>
          </a:p>
        </p:txBody>
      </p:sp>
      <p:sp>
        <p:nvSpPr>
          <p:cNvPr id="6" name="Rectangle 5"/>
          <p:cNvSpPr/>
          <p:nvPr/>
        </p:nvSpPr>
        <p:spPr>
          <a:xfrm>
            <a:off x="9773164" y="3557213"/>
            <a:ext cx="1725729" cy="276999"/>
          </a:xfrm>
          <a:prstGeom prst="rect">
            <a:avLst/>
          </a:prstGeom>
        </p:spPr>
        <p:txBody>
          <a:bodyPr wrap="none">
            <a:spAutoFit/>
          </a:bodyPr>
          <a:lstStyle/>
          <a:p>
            <a:r>
              <a:rPr lang="en-US" sz="1200" dirty="0">
                <a:solidFill>
                  <a:srgbClr val="642A8F"/>
                </a:solidFill>
                <a:latin typeface="arial" panose="020B0604020202020204" pitchFamily="34" charset="0"/>
                <a:hlinkClick r:id="rId4"/>
              </a:rPr>
              <a:t>10.1101/gr.213611.116</a:t>
            </a:r>
            <a:endParaRPr lang="en-US" sz="1200" dirty="0"/>
          </a:p>
        </p:txBody>
      </p:sp>
      <p:pic>
        <p:nvPicPr>
          <p:cNvPr id="7" name="Picture 6"/>
          <p:cNvPicPr>
            <a:picLocks noChangeAspect="1"/>
          </p:cNvPicPr>
          <p:nvPr/>
        </p:nvPicPr>
        <p:blipFill>
          <a:blip r:embed="rId5"/>
          <a:stretch>
            <a:fillRect/>
          </a:stretch>
        </p:blipFill>
        <p:spPr>
          <a:xfrm>
            <a:off x="5498926" y="4079441"/>
            <a:ext cx="5964764" cy="1529975"/>
          </a:xfrm>
          <a:prstGeom prst="rect">
            <a:avLst/>
          </a:prstGeom>
        </p:spPr>
      </p:pic>
    </p:spTree>
    <p:extLst>
      <p:ext uri="{BB962C8B-B14F-4D97-AF65-F5344CB8AC3E}">
        <p14:creationId xmlns:p14="http://schemas.microsoft.com/office/powerpoint/2010/main" val="31150688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unified catalog of 204,938 reference genomes from the human gut </a:t>
            </a:r>
            <a:r>
              <a:rPr lang="en-US" dirty="0" err="1"/>
              <a:t>microbiome</a:t>
            </a:r>
            <a:endParaRPr lang="en-US" dirty="0"/>
          </a:p>
        </p:txBody>
      </p:sp>
      <p:sp>
        <p:nvSpPr>
          <p:cNvPr id="3" name="Text Placeholder 2"/>
          <p:cNvSpPr>
            <a:spLocks noGrp="1"/>
          </p:cNvSpPr>
          <p:nvPr>
            <p:ph type="body" idx="1"/>
          </p:nvPr>
        </p:nvSpPr>
        <p:spPr/>
        <p:txBody>
          <a:bodyPr/>
          <a:lstStyle/>
          <a:p>
            <a:r>
              <a:rPr lang="en-US" dirty="0" smtClean="0"/>
              <a:t>Nature Biotechnology </a:t>
            </a:r>
            <a:r>
              <a:rPr lang="en-US" dirty="0"/>
              <a:t>(2020</a:t>
            </a:r>
            <a:r>
              <a:rPr lang="en-US" dirty="0" smtClean="0"/>
              <a:t>)</a:t>
            </a:r>
          </a:p>
          <a:p>
            <a:r>
              <a:rPr lang="en-US" dirty="0" smtClean="0"/>
              <a:t>DOI: 10.1038/s41587-020-0603-3 </a:t>
            </a:r>
            <a:endParaRPr lang="en-US" dirty="0"/>
          </a:p>
        </p:txBody>
      </p:sp>
    </p:spTree>
    <p:extLst>
      <p:ext uri="{BB962C8B-B14F-4D97-AF65-F5344CB8AC3E}">
        <p14:creationId xmlns:p14="http://schemas.microsoft.com/office/powerpoint/2010/main" val="1811711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5850</TotalTime>
  <Words>1425</Words>
  <Application>Microsoft Office PowerPoint</Application>
  <PresentationFormat>Widescreen</PresentationFormat>
  <Paragraphs>85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arial</vt:lpstr>
      <vt:lpstr>Calibri</vt:lpstr>
      <vt:lpstr>Calibri Light</vt:lpstr>
      <vt:lpstr>NexusSans</vt:lpstr>
      <vt:lpstr>Times New Roman</vt:lpstr>
      <vt:lpstr>Office Theme</vt:lpstr>
      <vt:lpstr> Meeting #5  </vt:lpstr>
      <vt:lpstr>PowerPoint Presentation</vt:lpstr>
      <vt:lpstr>Genome assembly</vt:lpstr>
      <vt:lpstr>The assembly problem</vt:lpstr>
      <vt:lpstr>General workflow of genome assembly</vt:lpstr>
      <vt:lpstr>Why is reference genome assembly useful?</vt:lpstr>
      <vt:lpstr>The first draft of the human genome</vt:lpstr>
      <vt:lpstr>Current status of human genome assembly</vt:lpstr>
      <vt:lpstr>A unified catalog of 204,938 reference genomes from the human gut microbiome</vt:lpstr>
      <vt:lpstr>The human microbiome</vt:lpstr>
      <vt:lpstr>PowerPoint Presentation</vt:lpstr>
      <vt:lpstr>PowerPoint Presentation</vt:lpstr>
      <vt:lpstr>Problems from ISBM 2020</vt:lpstr>
      <vt:lpstr>metagenomics binning </vt:lpstr>
      <vt:lpstr>MetaBCC-LR: metagenomics binning by coverage and composition for long reads https://doi.org/10.1093/bioinformatics/btaa441</vt:lpstr>
      <vt:lpstr>TandemTools: mapping long reads and assessing/improving assembly quality in extra-long tandem repeats https://doi.org/10.1093/bioinformatics/btaa440</vt:lpstr>
      <vt:lpstr>Repetitive regions in the linear chromosomes</vt:lpstr>
      <vt:lpstr>TandemTools: mapping long reads and assessing/improving assembly quality in extra-long tandem repeats https://doi.org/10.1093/bioinformatics/btaa440</vt:lpstr>
      <vt:lpstr>The string decomposition problem and its applications to centromere analysis and assembly https://doi.org/10.1093/bioinformatics/btaa454</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Bioinf-2020 meeting #3</dc:title>
  <dc:creator>lilit.nersisyan</dc:creator>
  <cp:lastModifiedBy>lilit.nersisyan</cp:lastModifiedBy>
  <cp:revision>127</cp:revision>
  <dcterms:created xsi:type="dcterms:W3CDTF">2020-08-05T18:46:05Z</dcterms:created>
  <dcterms:modified xsi:type="dcterms:W3CDTF">2020-08-24T18:37:27Z</dcterms:modified>
</cp:coreProperties>
</file>